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j90v2xkO6Z2s+peTAs2oysoLg2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290" cy="51349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812" y="0"/>
            <a:ext cx="3078290" cy="51349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375" y="4925254"/>
            <a:ext cx="5682996" cy="402975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0804"/>
            <a:ext cx="3078290" cy="51349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812" y="9720804"/>
            <a:ext cx="3078290" cy="51349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HI everyone. Welcome to Group 19 MIE 1624 Course Project.</a:t>
            </a:r>
            <a:endParaRPr/>
          </a:p>
        </p:txBody>
      </p:sp>
      <p:sp>
        <p:nvSpPr>
          <p:cNvPr id="78" name="Google Shape;78;p1: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2c630533d_4_435: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15000"/>
              </a:lnSpc>
              <a:spcBef>
                <a:spcPts val="2600"/>
              </a:spcBef>
              <a:spcAft>
                <a:spcPts val="2600"/>
              </a:spcAft>
              <a:buNone/>
            </a:pPr>
            <a:r>
              <a:rPr lang="zh-CN"/>
              <a:t>Our program has three features: it involves comprehensive learning, real-world experience and diverse challenges. It’s 16-month full-time program. The students are required to achieve 7 credits which must include 2 introductory courses, 4 core courses, 6 elective courses and 1 co-op term that is equivalent to 1 credit. They can also choose to work on a Capstone project which is equivalent to 2 elective courses. Our program is designed to be very career-oriented in order to help students find the job they particularly want, therefore, there are four segmented specializations for them to choose: data analysis, data science, data engineering and data management. We recommend courses to students based on their specializations.</a:t>
            </a:r>
            <a:endParaRPr/>
          </a:p>
        </p:txBody>
      </p:sp>
      <p:sp>
        <p:nvSpPr>
          <p:cNvPr id="193" name="Google Shape;193;g122c630533d_4_435: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2c630533d_4_696: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solidFill>
                  <a:schemeClr val="dk1"/>
                </a:solidFill>
                <a:latin typeface="Calibri"/>
                <a:ea typeface="Calibri"/>
                <a:cs typeface="Calibri"/>
                <a:sym typeface="Calibri"/>
              </a:rPr>
              <a:t>Now, we move to Part 3, where we visualize not only the big structure of our program but also the details of it for anyone who is interested in our program.</a:t>
            </a:r>
            <a:endParaRPr/>
          </a:p>
        </p:txBody>
      </p:sp>
      <p:sp>
        <p:nvSpPr>
          <p:cNvPr id="216" name="Google Shape;216;g122c630533d_4_696: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2c630533d_4_524: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sz="1100">
                <a:latin typeface="Arial"/>
                <a:ea typeface="Arial"/>
                <a:cs typeface="Arial"/>
                <a:sym typeface="Arial"/>
              </a:rPr>
              <a:t>This is the poster of the whole program structure for potential applicants. It displays all information discussed in Part 2 and give our future students a clear view of our program.</a:t>
            </a:r>
            <a:endParaRPr/>
          </a:p>
        </p:txBody>
      </p:sp>
      <p:sp>
        <p:nvSpPr>
          <p:cNvPr id="225" name="Google Shape;225;g122c630533d_4_524: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2c630533d_4_574: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15000"/>
              </a:lnSpc>
              <a:spcBef>
                <a:spcPts val="2600"/>
              </a:spcBef>
              <a:spcAft>
                <a:spcPts val="2600"/>
              </a:spcAft>
              <a:buNone/>
            </a:pPr>
            <a:r>
              <a:rPr lang="zh-CN"/>
              <a:t>This graph visualizes the whole program structure as well as the sequence of skills learned in this program. You can also see the three categories of skills.</a:t>
            </a:r>
            <a:endParaRPr/>
          </a:p>
        </p:txBody>
      </p:sp>
      <p:sp>
        <p:nvSpPr>
          <p:cNvPr id="231" name="Google Shape;231;g122c630533d_4_574: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2c630533d_4_623: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15000"/>
              </a:lnSpc>
              <a:spcBef>
                <a:spcPts val="2600"/>
              </a:spcBef>
              <a:spcAft>
                <a:spcPts val="2600"/>
              </a:spcAft>
              <a:buNone/>
            </a:pPr>
            <a:r>
              <a:rPr lang="zh-CN"/>
              <a:t>We also have single course visualizations, for example, the graph on the left represents Course 2: Programming for Data Science and the one on the right represents Course 3: Machine Learning with Application in Python. We can see the large topics of the courses and also their smaller branches. More graphs on individual courses are attached in the report.</a:t>
            </a:r>
            <a:endParaRPr/>
          </a:p>
        </p:txBody>
      </p:sp>
      <p:sp>
        <p:nvSpPr>
          <p:cNvPr id="236" name="Google Shape;236;g122c630533d_4_623: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2c630533d_4_8: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For part 4, we plan to design an app that includes a recommender system to personalize students’ study experience. </a:t>
            </a:r>
            <a:endParaRPr/>
          </a:p>
        </p:txBody>
      </p:sp>
      <p:sp>
        <p:nvSpPr>
          <p:cNvPr id="243" name="Google Shape;243;g122c630533d_4_8: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2c630533d_4_61: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The system consists of 3 steps: the first step is that students can be registered in DataPro App once they enroll in the program; the second step is to choose career path. For each career path, a different combination of introductory and core courses will be required for students to study; the last step is to select the elective courses. The recommender system is designed to recommend elective courses based on core and introductory courses. Also, students can search keywords they are inetrested in to find their preferred elective courses. </a:t>
            </a:r>
            <a:endParaRPr/>
          </a:p>
        </p:txBody>
      </p:sp>
      <p:sp>
        <p:nvSpPr>
          <p:cNvPr id="252" name="Google Shape;252;g122c630533d_4_61: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2c630533d_4_124: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This slide shows the main page design of DataPro App. It is used for showing the courses you are taking and daily study tracking. </a:t>
            </a:r>
            <a:endParaRPr/>
          </a:p>
        </p:txBody>
      </p:sp>
      <p:sp>
        <p:nvSpPr>
          <p:cNvPr id="271" name="Google Shape;271;g122c630533d_4_124: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2c630533d_4_181: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This slide shows the search page of our app. In this page, students can see the courses they have selected. The right side of the interface shows course description and the recommened courses based on the algorithm designed in the recommender system. If students have their own preferences, the search bar can help you type in any keywords they are interested in and return the related elective courses. </a:t>
            </a:r>
            <a:endParaRPr/>
          </a:p>
        </p:txBody>
      </p:sp>
      <p:sp>
        <p:nvSpPr>
          <p:cNvPr id="284" name="Google Shape;284;g122c630533d_4_181: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2c630533d_4_0: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122c630533d_4_0:notes"/>
          <p:cNvSpPr txBox="1"/>
          <p:nvPr>
            <p:ph idx="1" type="body"/>
          </p:nvPr>
        </p:nvSpPr>
        <p:spPr>
          <a:xfrm>
            <a:off x="710375" y="4925254"/>
            <a:ext cx="5682900" cy="402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This is our contents.There are 4 parts.  Part 1 is MIE1624 Course Redesign. Part2 and 3  are  program curriculum design and visualization. Last part is recommender system design</a:t>
            </a:r>
            <a:endParaRPr/>
          </a:p>
        </p:txBody>
      </p:sp>
      <p:sp>
        <p:nvSpPr>
          <p:cNvPr id="90" name="Google Shape;90;p2: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Part1:MIE 1624 course redesign.</a:t>
            </a:r>
            <a:endParaRPr/>
          </a:p>
        </p:txBody>
      </p:sp>
      <p:sp>
        <p:nvSpPr>
          <p:cNvPr id="110" name="Google Shape;110;p3: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112548e79_0_2: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112548e79_0_2: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40000"/>
              </a:lnSpc>
              <a:spcBef>
                <a:spcPts val="0"/>
              </a:spcBef>
              <a:spcAft>
                <a:spcPts val="0"/>
              </a:spcAft>
              <a:buClr>
                <a:schemeClr val="dk1"/>
              </a:buClr>
              <a:buSzPts val="1100"/>
              <a:buFont typeface="Arial"/>
              <a:buNone/>
            </a:pPr>
            <a:r>
              <a:rPr lang="zh-CN" sz="1100">
                <a:latin typeface="Times New Roman"/>
                <a:ea typeface="Times New Roman"/>
                <a:cs typeface="Times New Roman"/>
                <a:sym typeface="Times New Roman"/>
              </a:rPr>
              <a:t>To redesign the course MIE1624, the Kaggle Machine Learning &amp; Data Science Survey 2021 was used as our resource. In addition, we also referenced similar courses to MIE1624 were found on platforms such as Coursera, WeCouldData and some other universities' websites.</a:t>
            </a:r>
            <a:endParaRPr/>
          </a:p>
        </p:txBody>
      </p:sp>
      <p:sp>
        <p:nvSpPr>
          <p:cNvPr id="120" name="Google Shape;120;g12112548e79_0_2:notes"/>
          <p:cNvSpPr txBox="1"/>
          <p:nvPr>
            <p:ph idx="12" type="sldNum"/>
          </p:nvPr>
        </p:nvSpPr>
        <p:spPr>
          <a:xfrm>
            <a:off x="4023812" y="9720804"/>
            <a:ext cx="3078300" cy="5136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t>This figure shows responses of three questions </a:t>
            </a:r>
            <a:r>
              <a:rPr lang="zh-CN"/>
              <a:t>in the kaggle survey. These responses illustrates that </a:t>
            </a:r>
            <a:r>
              <a:rPr lang="zh-CN" sz="1300">
                <a:latin typeface="Times New Roman"/>
                <a:ea typeface="Times New Roman"/>
                <a:cs typeface="Times New Roman"/>
                <a:sym typeface="Times New Roman"/>
              </a:rPr>
              <a:t>Tthe most popular computer programming languages are Python, SQL and R. The most frequently used machine learning algorithms are linear or logistic regression, decision trees or random forest and Gradient Boosting Machines. And Matplotlib and Seaborn are the two most frequently used visualization libraries. </a:t>
            </a:r>
            <a:endParaRPr/>
          </a:p>
        </p:txBody>
      </p:sp>
      <p:sp>
        <p:nvSpPr>
          <p:cNvPr id="126" name="Google Shape;126;p4: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710375" y="4925254"/>
            <a:ext cx="5682996" cy="4029754"/>
          </a:xfrm>
          <a:prstGeom prst="rect">
            <a:avLst/>
          </a:prstGeom>
        </p:spPr>
        <p:txBody>
          <a:bodyPr anchorCtr="0" anchor="t" bIns="45700" lIns="91425" spcFirstLastPara="1" rIns="91425" wrap="square" tIns="45700">
            <a:noAutofit/>
          </a:bodyPr>
          <a:lstStyle/>
          <a:p>
            <a:pPr indent="0" lvl="0" marL="0" rtl="0" algn="l">
              <a:lnSpc>
                <a:spcPct val="140000"/>
              </a:lnSpc>
              <a:spcBef>
                <a:spcPts val="0"/>
              </a:spcBef>
              <a:spcAft>
                <a:spcPts val="0"/>
              </a:spcAft>
              <a:buNone/>
            </a:pPr>
            <a:r>
              <a:rPr lang="zh-CN" sz="1100">
                <a:solidFill>
                  <a:srgbClr val="202122"/>
                </a:solidFill>
                <a:highlight>
                  <a:srgbClr val="FFFFFF"/>
                </a:highlight>
                <a:latin typeface="Times New Roman"/>
                <a:ea typeface="Times New Roman"/>
                <a:cs typeface="Times New Roman"/>
                <a:sym typeface="Times New Roman"/>
              </a:rPr>
              <a:t>Similar to what we have The core language in this course is python and the suggested integrated development environment is Jupyter Notebook. You can see course outline in this graph. We have 10 modules, In the beginning of the course is the introduction to data science which include intro to Python and SQL and some reviews on mathematics and basic statistics Then the course will cover many machine learning algorithms and visualization and modelling techniques. The last part of the course will introduce some automated machine learning tools such as automated model selection and hyperparameter tuning.  This course will also include 3 individual assignments and 2 group projects since most of the data relevant jobs will face the situation of working in a group.</a:t>
            </a:r>
            <a:endParaRPr/>
          </a:p>
        </p:txBody>
      </p:sp>
      <p:sp>
        <p:nvSpPr>
          <p:cNvPr id="144" name="Google Shape;144;p5:notes"/>
          <p:cNvSpPr/>
          <p:nvPr>
            <p:ph idx="2" type="sldImg"/>
          </p:nvPr>
        </p:nvSpPr>
        <p:spPr>
          <a:xfrm>
            <a:off x="481584" y="1279287"/>
            <a:ext cx="6140577" cy="345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2c630533d_4_260: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zh-CN">
                <a:solidFill>
                  <a:schemeClr val="dk1"/>
                </a:solidFill>
                <a:latin typeface="Calibri"/>
                <a:ea typeface="Calibri"/>
                <a:cs typeface="Calibri"/>
                <a:sym typeface="Calibri"/>
              </a:rPr>
              <a:t>Okay let’s talk about the newly-designed curriculum for UofT: Master of Data Science and AI. </a:t>
            </a:r>
            <a:endParaRPr/>
          </a:p>
        </p:txBody>
      </p:sp>
      <p:sp>
        <p:nvSpPr>
          <p:cNvPr id="150" name="Google Shape;150;g122c630533d_4_260: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2c630533d_4_313: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15000"/>
              </a:lnSpc>
              <a:spcBef>
                <a:spcPts val="2600"/>
              </a:spcBef>
              <a:spcAft>
                <a:spcPts val="2600"/>
              </a:spcAft>
              <a:buNone/>
            </a:pPr>
            <a:r>
              <a:rPr lang="zh-CN"/>
              <a:t>To design this curriculum, we referred to three kinds of source: the major one is the web-scraped datasets from indeed.com; also, the Kaggle dataset from Part 1; and finally, some other data- or AI-related programs all around the world.</a:t>
            </a:r>
            <a:endParaRPr/>
          </a:p>
        </p:txBody>
      </p:sp>
      <p:sp>
        <p:nvSpPr>
          <p:cNvPr id="159" name="Google Shape;159;g122c630533d_4_313: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c630533d_4_373:notes"/>
          <p:cNvSpPr txBox="1"/>
          <p:nvPr>
            <p:ph idx="1" type="body"/>
          </p:nvPr>
        </p:nvSpPr>
        <p:spPr>
          <a:xfrm>
            <a:off x="710375" y="4925254"/>
            <a:ext cx="5682900" cy="4029900"/>
          </a:xfrm>
          <a:prstGeom prst="rect">
            <a:avLst/>
          </a:prstGeom>
        </p:spPr>
        <p:txBody>
          <a:bodyPr anchorCtr="0" anchor="t" bIns="45700" lIns="91425" spcFirstLastPara="1" rIns="91425" wrap="square" tIns="45700">
            <a:noAutofit/>
          </a:bodyPr>
          <a:lstStyle/>
          <a:p>
            <a:pPr indent="0" lvl="0" marL="0" rtl="0" algn="l">
              <a:lnSpc>
                <a:spcPct val="115000"/>
              </a:lnSpc>
              <a:spcBef>
                <a:spcPts val="2600"/>
              </a:spcBef>
              <a:spcAft>
                <a:spcPts val="2600"/>
              </a:spcAft>
              <a:buNone/>
            </a:pPr>
            <a:r>
              <a:rPr lang="zh-CN"/>
              <a:t>With these sources, we were able to identify a list of significant skills that are necessary for our students to work in the field of data science and AI. By inspecting the frequencies of these skills’ appearance in the indeed job descriptions, we determined the importance of each skill. Then, we were able to create our courses and assign them to different specializations.</a:t>
            </a:r>
            <a:endParaRPr/>
          </a:p>
        </p:txBody>
      </p:sp>
      <p:sp>
        <p:nvSpPr>
          <p:cNvPr id="175" name="Google Shape;175;g122c630533d_4_373:notes"/>
          <p:cNvSpPr/>
          <p:nvPr>
            <p:ph idx="2" type="sldImg"/>
          </p:nvPr>
        </p:nvSpPr>
        <p:spPr>
          <a:xfrm>
            <a:off x="481584" y="1279287"/>
            <a:ext cx="6140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5" name="Shape 15"/>
        <p:cNvGrpSpPr/>
        <p:nvPr/>
      </p:nvGrpSpPr>
      <p:grpSpPr>
        <a:xfrm>
          <a:off x="0" y="0"/>
          <a:ext cx="0" cy="0"/>
          <a:chOff x="0" y="0"/>
          <a:chExt cx="0" cy="0"/>
        </a:xfrm>
      </p:grpSpPr>
      <p:sp>
        <p:nvSpPr>
          <p:cNvPr id="16" name="Google Shape;16;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type="objOnly">
  <p:cSld name="OBJECT_ONLY">
    <p:spTree>
      <p:nvGrpSpPr>
        <p:cNvPr id="71" name="Shape 71"/>
        <p:cNvGrpSpPr/>
        <p:nvPr/>
      </p:nvGrpSpPr>
      <p:grpSpPr>
        <a:xfrm>
          <a:off x="0" y="0"/>
          <a:ext cx="0" cy="0"/>
          <a:chOff x="0" y="0"/>
          <a:chExt cx="0" cy="0"/>
        </a:xfrm>
      </p:grpSpPr>
      <p:sp>
        <p:nvSpPr>
          <p:cNvPr id="72" name="Google Shape;72;p36"/>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1" name="Shape 21"/>
        <p:cNvGrpSpPr/>
        <p:nvPr/>
      </p:nvGrpSpPr>
      <p:grpSpPr>
        <a:xfrm>
          <a:off x="0" y="0"/>
          <a:ext cx="0" cy="0"/>
          <a:chOff x="0" y="0"/>
          <a:chExt cx="0" cy="0"/>
        </a:xfrm>
      </p:grpSpPr>
      <p:sp>
        <p:nvSpPr>
          <p:cNvPr id="22" name="Google Shape;2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1186774" y="1778438"/>
            <a:ext cx="4873574"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Clr>
                <a:schemeClr val="dk1"/>
              </a:buClr>
              <a:buSzPts val="1800"/>
              <a:buNone/>
              <a:defRPr sz="1800"/>
            </a:lvl6pPr>
            <a:lvl7pPr indent="-228600" lvl="6" marL="3200400" algn="l">
              <a:lnSpc>
                <a:spcPct val="90000"/>
              </a:lnSpc>
              <a:spcBef>
                <a:spcPts val="500"/>
              </a:spcBef>
              <a:spcAft>
                <a:spcPts val="0"/>
              </a:spcAft>
              <a:buClr>
                <a:schemeClr val="dk1"/>
              </a:buClr>
              <a:buSzPts val="1800"/>
              <a:buNone/>
              <a:defRPr sz="1800"/>
            </a:lvl7pPr>
            <a:lvl8pPr indent="-228600" lvl="7" marL="3657600" algn="l">
              <a:lnSpc>
                <a:spcPct val="90000"/>
              </a:lnSpc>
              <a:spcBef>
                <a:spcPts val="500"/>
              </a:spcBef>
              <a:spcAft>
                <a:spcPts val="0"/>
              </a:spcAft>
              <a:buClr>
                <a:schemeClr val="dk1"/>
              </a:buClr>
              <a:buSzPts val="1800"/>
              <a:buNone/>
              <a:defRPr sz="1800"/>
            </a:lvl8pPr>
            <a:lvl9pPr indent="-228600" lvl="8" marL="4114800" algn="l">
              <a:lnSpc>
                <a:spcPct val="90000"/>
              </a:lnSpc>
              <a:spcBef>
                <a:spcPts val="500"/>
              </a:spcBef>
              <a:spcAft>
                <a:spcPts val="0"/>
              </a:spcAft>
              <a:buClr>
                <a:schemeClr val="dk1"/>
              </a:buClr>
              <a:buSzPts val="1800"/>
              <a:buNone/>
              <a:defRPr sz="1800"/>
            </a:lvl9pPr>
          </a:lstStyle>
          <a:p/>
        </p:txBody>
      </p:sp>
      <p:sp>
        <p:nvSpPr>
          <p:cNvPr id="47" name="Google Shape;47;p32"/>
          <p:cNvSpPr txBox="1"/>
          <p:nvPr>
            <p:ph idx="2" type="body"/>
          </p:nvPr>
        </p:nvSpPr>
        <p:spPr>
          <a:xfrm>
            <a:off x="1186774" y="2665379"/>
            <a:ext cx="4873574" cy="3524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256938" y="1778438"/>
            <a:ext cx="4897576"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lvl1pPr>
            <a:lvl2pPr indent="-228600" lvl="1" marL="914400" algn="l">
              <a:lnSpc>
                <a:spcPct val="90000"/>
              </a:lnSpc>
              <a:spcBef>
                <a:spcPts val="500"/>
              </a:spcBef>
              <a:spcAft>
                <a:spcPts val="0"/>
              </a:spcAft>
              <a:buClr>
                <a:schemeClr val="dk1"/>
              </a:buClr>
              <a:buSzPts val="2400"/>
              <a:buNone/>
              <a:defRPr sz="24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228600" lvl="5" marL="2743200" algn="l">
              <a:lnSpc>
                <a:spcPct val="90000"/>
              </a:lnSpc>
              <a:spcBef>
                <a:spcPts val="500"/>
              </a:spcBef>
              <a:spcAft>
                <a:spcPts val="0"/>
              </a:spcAft>
              <a:buClr>
                <a:schemeClr val="dk1"/>
              </a:buClr>
              <a:buSzPts val="1800"/>
              <a:buNone/>
              <a:defRPr sz="1800"/>
            </a:lvl6pPr>
            <a:lvl7pPr indent="-228600" lvl="6" marL="3200400" algn="l">
              <a:lnSpc>
                <a:spcPct val="90000"/>
              </a:lnSpc>
              <a:spcBef>
                <a:spcPts val="500"/>
              </a:spcBef>
              <a:spcAft>
                <a:spcPts val="0"/>
              </a:spcAft>
              <a:buClr>
                <a:schemeClr val="dk1"/>
              </a:buClr>
              <a:buSzPts val="1800"/>
              <a:buNone/>
              <a:defRPr sz="1800"/>
            </a:lvl7pPr>
            <a:lvl8pPr indent="-228600" lvl="7" marL="3657600" algn="l">
              <a:lnSpc>
                <a:spcPct val="90000"/>
              </a:lnSpc>
              <a:spcBef>
                <a:spcPts val="500"/>
              </a:spcBef>
              <a:spcAft>
                <a:spcPts val="0"/>
              </a:spcAft>
              <a:buClr>
                <a:schemeClr val="dk1"/>
              </a:buClr>
              <a:buSzPts val="1800"/>
              <a:buNone/>
              <a:defRPr sz="1800"/>
            </a:lvl8pPr>
            <a:lvl9pPr indent="-228600" lvl="8" marL="4114800" algn="l">
              <a:lnSpc>
                <a:spcPct val="90000"/>
              </a:lnSpc>
              <a:spcBef>
                <a:spcPts val="500"/>
              </a:spcBef>
              <a:spcAft>
                <a:spcPts val="0"/>
              </a:spcAft>
              <a:buClr>
                <a:schemeClr val="dk1"/>
              </a:buClr>
              <a:buSzPts val="1800"/>
              <a:buNone/>
              <a:defRPr sz="1800"/>
            </a:lvl9pPr>
          </a:lstStyle>
          <a:p/>
        </p:txBody>
      </p:sp>
      <p:sp>
        <p:nvSpPr>
          <p:cNvPr id="49" name="Google Shape;49;p32"/>
          <p:cNvSpPr txBox="1"/>
          <p:nvPr>
            <p:ph idx="4" type="body"/>
          </p:nvPr>
        </p:nvSpPr>
        <p:spPr>
          <a:xfrm>
            <a:off x="6256938" y="2665379"/>
            <a:ext cx="4897576" cy="35242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4165349"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4"/>
          <p:cNvSpPr/>
          <p:nvPr>
            <p:ph idx="2" type="pic"/>
          </p:nvPr>
        </p:nvSpPr>
        <p:spPr>
          <a:xfrm>
            <a:off x="5183188" y="457201"/>
            <a:ext cx="6172200" cy="5403850"/>
          </a:xfrm>
          <a:prstGeom prst="rect">
            <a:avLst/>
          </a:prstGeom>
          <a:noFill/>
          <a:ln>
            <a:noFill/>
          </a:ln>
        </p:spPr>
      </p:sp>
      <p:sp>
        <p:nvSpPr>
          <p:cNvPr id="61" name="Google Shape;61;p34"/>
          <p:cNvSpPr txBox="1"/>
          <p:nvPr>
            <p:ph idx="1" type="body"/>
          </p:nvPr>
        </p:nvSpPr>
        <p:spPr>
          <a:xfrm>
            <a:off x="839788" y="2057400"/>
            <a:ext cx="4165349"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sz="2000"/>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版" type="vertTitleAndTx">
  <p:cSld name="VERTICAL_TITLE_AND_VERTICAL_TEXT">
    <p:spTree>
      <p:nvGrpSpPr>
        <p:cNvPr id="65" name="Shape 65"/>
        <p:cNvGrpSpPr/>
        <p:nvPr/>
      </p:nvGrpSpPr>
      <p:grpSpPr>
        <a:xfrm>
          <a:off x="0" y="0"/>
          <a:ext cx="0" cy="0"/>
          <a:chOff x="0" y="0"/>
          <a:chExt cx="0" cy="0"/>
        </a:xfrm>
      </p:grpSpPr>
      <p:sp>
        <p:nvSpPr>
          <p:cNvPr id="66" name="Google Shape;66;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
          <p:cNvSpPr txBox="1"/>
          <p:nvPr/>
        </p:nvSpPr>
        <p:spPr>
          <a:xfrm>
            <a:off x="1036003" y="2552966"/>
            <a:ext cx="102387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6600">
                <a:solidFill>
                  <a:srgbClr val="1F3864"/>
                </a:solidFill>
              </a:rPr>
              <a:t>MIE1624 Course Project</a:t>
            </a:r>
            <a:endParaRPr b="1" i="0" sz="6600" u="none" cap="none" strike="noStrike">
              <a:solidFill>
                <a:srgbClr val="1F3864"/>
              </a:solidFill>
              <a:latin typeface="Arial"/>
              <a:ea typeface="Arial"/>
              <a:cs typeface="Arial"/>
              <a:sym typeface="Arial"/>
            </a:endParaRPr>
          </a:p>
        </p:txBody>
      </p:sp>
      <p:sp>
        <p:nvSpPr>
          <p:cNvPr id="81" name="Google Shape;81;p1"/>
          <p:cNvSpPr/>
          <p:nvPr/>
        </p:nvSpPr>
        <p:spPr>
          <a:xfrm>
            <a:off x="4945773" y="3731615"/>
            <a:ext cx="2300400" cy="441000"/>
          </a:xfrm>
          <a:prstGeom prst="roundRect">
            <a:avLst>
              <a:gd fmla="val 16667" name="adj"/>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zh-CN" sz="1600">
                <a:solidFill>
                  <a:schemeClr val="lt1"/>
                </a:solidFill>
              </a:rPr>
              <a:t>Group 19</a:t>
            </a:r>
            <a:endParaRPr/>
          </a:p>
        </p:txBody>
      </p:sp>
      <p:grpSp>
        <p:nvGrpSpPr>
          <p:cNvPr id="82" name="Google Shape;82;p1"/>
          <p:cNvGrpSpPr/>
          <p:nvPr/>
        </p:nvGrpSpPr>
        <p:grpSpPr>
          <a:xfrm>
            <a:off x="3759200" y="1487170"/>
            <a:ext cx="4792345" cy="909214"/>
            <a:chOff x="5236" y="2248"/>
            <a:chExt cx="9062" cy="1719"/>
          </a:xfrm>
        </p:grpSpPr>
        <p:sp>
          <p:nvSpPr>
            <p:cNvPr id="83" name="Google Shape;83;p1"/>
            <p:cNvSpPr/>
            <p:nvPr/>
          </p:nvSpPr>
          <p:spPr>
            <a:xfrm>
              <a:off x="5236" y="2248"/>
              <a:ext cx="1994" cy="1719"/>
            </a:xfrm>
            <a:prstGeom prst="hexagon">
              <a:avLst>
                <a:gd fmla="val 24995" name="adj"/>
                <a:gd fmla="val 115470" name="vf"/>
              </a:avLst>
            </a:prstGeom>
            <a:gradFill>
              <a:gsLst>
                <a:gs pos="0">
                  <a:srgbClr val="E5A83E"/>
                </a:gs>
                <a:gs pos="46000">
                  <a:srgbClr val="FFC000">
                    <a:alpha val="96862"/>
                  </a:srgbClr>
                </a:gs>
                <a:gs pos="100000">
                  <a:srgbClr val="F0CB87"/>
                </a:gs>
              </a:gsLst>
              <a:lin ang="1800000" scaled="0"/>
            </a:gra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4400" u="none" cap="none" strike="noStrike">
                  <a:solidFill>
                    <a:schemeClr val="lt1"/>
                  </a:solidFill>
                  <a:latin typeface="Arial"/>
                  <a:ea typeface="Arial"/>
                  <a:cs typeface="Arial"/>
                  <a:sym typeface="Arial"/>
                </a:rPr>
                <a:t>2</a:t>
              </a:r>
              <a:endParaRPr/>
            </a:p>
          </p:txBody>
        </p:sp>
        <p:sp>
          <p:nvSpPr>
            <p:cNvPr id="84" name="Google Shape;84;p1"/>
            <p:cNvSpPr/>
            <p:nvPr/>
          </p:nvSpPr>
          <p:spPr>
            <a:xfrm>
              <a:off x="7592" y="2248"/>
              <a:ext cx="1994" cy="1719"/>
            </a:xfrm>
            <a:prstGeom prst="hexagon">
              <a:avLst>
                <a:gd fmla="val 24995" name="adj"/>
                <a:gd fmla="val 115470" name="vf"/>
              </a:avLst>
            </a:prstGeom>
            <a:gradFill>
              <a:gsLst>
                <a:gs pos="0">
                  <a:srgbClr val="E5A83E"/>
                </a:gs>
                <a:gs pos="46000">
                  <a:srgbClr val="FFC000">
                    <a:alpha val="96862"/>
                  </a:srgbClr>
                </a:gs>
                <a:gs pos="100000">
                  <a:srgbClr val="F0CB87"/>
                </a:gs>
              </a:gsLst>
              <a:lin ang="1800000" scaled="0"/>
            </a:gra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4400" u="none" cap="none" strike="noStrike">
                  <a:solidFill>
                    <a:schemeClr val="lt1"/>
                  </a:solidFill>
                  <a:latin typeface="Arial"/>
                  <a:ea typeface="Arial"/>
                  <a:cs typeface="Arial"/>
                  <a:sym typeface="Arial"/>
                </a:rPr>
                <a:t>0</a:t>
              </a:r>
              <a:endParaRPr/>
            </a:p>
          </p:txBody>
        </p:sp>
        <p:sp>
          <p:nvSpPr>
            <p:cNvPr id="85" name="Google Shape;85;p1"/>
            <p:cNvSpPr/>
            <p:nvPr/>
          </p:nvSpPr>
          <p:spPr>
            <a:xfrm>
              <a:off x="9948" y="2248"/>
              <a:ext cx="1994" cy="1719"/>
            </a:xfrm>
            <a:prstGeom prst="hexagon">
              <a:avLst>
                <a:gd fmla="val 24995" name="adj"/>
                <a:gd fmla="val 115470" name="vf"/>
              </a:avLst>
            </a:prstGeom>
            <a:gradFill>
              <a:gsLst>
                <a:gs pos="0">
                  <a:srgbClr val="E5A83E"/>
                </a:gs>
                <a:gs pos="46000">
                  <a:srgbClr val="FFC000">
                    <a:alpha val="96862"/>
                  </a:srgbClr>
                </a:gs>
                <a:gs pos="100000">
                  <a:srgbClr val="F0CB87"/>
                </a:gs>
              </a:gsLst>
              <a:lin ang="1800000" scaled="0"/>
            </a:gra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4400" u="none" cap="none" strike="noStrike">
                  <a:solidFill>
                    <a:schemeClr val="lt1"/>
                  </a:solidFill>
                  <a:latin typeface="Arial"/>
                  <a:ea typeface="Arial"/>
                  <a:cs typeface="Arial"/>
                  <a:sym typeface="Arial"/>
                </a:rPr>
                <a:t>2</a:t>
              </a:r>
              <a:endParaRPr/>
            </a:p>
          </p:txBody>
        </p:sp>
        <p:sp>
          <p:nvSpPr>
            <p:cNvPr id="86" name="Google Shape;86;p1"/>
            <p:cNvSpPr/>
            <p:nvPr/>
          </p:nvSpPr>
          <p:spPr>
            <a:xfrm>
              <a:off x="12304" y="2248"/>
              <a:ext cx="1994" cy="1719"/>
            </a:xfrm>
            <a:prstGeom prst="hexagon">
              <a:avLst>
                <a:gd fmla="val 24995" name="adj"/>
                <a:gd fmla="val 115470" name="vf"/>
              </a:avLst>
            </a:prstGeom>
            <a:gradFill>
              <a:gsLst>
                <a:gs pos="0">
                  <a:srgbClr val="E5A83E"/>
                </a:gs>
                <a:gs pos="46000">
                  <a:srgbClr val="FFC000">
                    <a:alpha val="96862"/>
                  </a:srgbClr>
                </a:gs>
                <a:gs pos="100000">
                  <a:srgbClr val="F0CB87"/>
                </a:gs>
              </a:gsLst>
              <a:lin ang="1800000" scaled="0"/>
            </a:gra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zh-CN" sz="4400" u="none" cap="none" strike="noStrike">
                  <a:solidFill>
                    <a:schemeClr val="lt1"/>
                  </a:solidFill>
                  <a:latin typeface="Arial"/>
                  <a:ea typeface="Arial"/>
                  <a:cs typeface="Arial"/>
                  <a:sym typeface="Arial"/>
                </a:rPr>
                <a:t>2</a:t>
              </a:r>
              <a:endParaRPr/>
            </a:p>
          </p:txBody>
        </p:sp>
      </p:grpSp>
      <p:sp>
        <p:nvSpPr>
          <p:cNvPr id="87" name="Google Shape;87;p1"/>
          <p:cNvSpPr txBox="1"/>
          <p:nvPr/>
        </p:nvSpPr>
        <p:spPr>
          <a:xfrm>
            <a:off x="2253175" y="4856400"/>
            <a:ext cx="843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ABCAC5"/>
              </a:buClr>
              <a:buSzPts val="2000"/>
              <a:buFont typeface="Arial"/>
              <a:buNone/>
            </a:pPr>
            <a:r>
              <a:rPr lang="zh-CN" sz="1800">
                <a:solidFill>
                  <a:srgbClr val="999999"/>
                </a:solidFill>
              </a:rPr>
              <a:t>HaoLiu JunyuJiang KeyangZhao TongyuanZhu XinyiYao YijiaGao ZhitingZhang</a:t>
            </a:r>
            <a:r>
              <a:rPr lang="zh-CN" sz="2000">
                <a:solidFill>
                  <a:srgbClr val="999999"/>
                </a:solidFill>
              </a:rPr>
              <a:t> </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g122c630533d_4_435"/>
          <p:cNvSpPr txBox="1"/>
          <p:nvPr/>
        </p:nvSpPr>
        <p:spPr>
          <a:xfrm>
            <a:off x="1656698" y="570233"/>
            <a:ext cx="3820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Program Structure</a:t>
            </a:r>
            <a:endParaRPr sz="1500"/>
          </a:p>
        </p:txBody>
      </p:sp>
      <p:sp>
        <p:nvSpPr>
          <p:cNvPr id="196" name="Google Shape;196;g122c630533d_4_435"/>
          <p:cNvSpPr/>
          <p:nvPr/>
        </p:nvSpPr>
        <p:spPr>
          <a:xfrm rot="-5400000">
            <a:off x="1931317" y="1402083"/>
            <a:ext cx="2536800" cy="2260500"/>
          </a:xfrm>
          <a:prstGeom prst="hexagon">
            <a:avLst>
              <a:gd fmla="val 24995" name="adj"/>
              <a:gd fmla="val 115470" name="vf"/>
            </a:avLst>
          </a:prstGeom>
          <a:solidFill>
            <a:srgbClr val="416A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900">
              <a:solidFill>
                <a:schemeClr val="lt1"/>
              </a:solidFill>
              <a:latin typeface="Arial"/>
              <a:ea typeface="Arial"/>
              <a:cs typeface="Arial"/>
              <a:sym typeface="Arial"/>
            </a:endParaRPr>
          </a:p>
        </p:txBody>
      </p:sp>
      <p:sp>
        <p:nvSpPr>
          <p:cNvPr id="197" name="Google Shape;197;g122c630533d_4_435"/>
          <p:cNvSpPr txBox="1"/>
          <p:nvPr/>
        </p:nvSpPr>
        <p:spPr>
          <a:xfrm>
            <a:off x="2054867" y="2185433"/>
            <a:ext cx="2289600" cy="785100"/>
          </a:xfrm>
          <a:prstGeom prst="rect">
            <a:avLst/>
          </a:prstGeom>
          <a:noFill/>
          <a:ln>
            <a:noFill/>
          </a:ln>
        </p:spPr>
        <p:txBody>
          <a:bodyPr anchorCtr="0" anchor="t" bIns="22875" lIns="45700" spcFirstLastPara="1" rIns="45700" wrap="square" tIns="22875">
            <a:spAutoFit/>
          </a:bodyPr>
          <a:lstStyle/>
          <a:p>
            <a:pPr indent="0" lvl="0" marL="0" marR="0" rtl="0" algn="ctr">
              <a:spcBef>
                <a:spcPts val="0"/>
              </a:spcBef>
              <a:spcAft>
                <a:spcPts val="0"/>
              </a:spcAft>
              <a:buNone/>
            </a:pPr>
            <a:r>
              <a:rPr lang="zh-CN" sz="2400">
                <a:solidFill>
                  <a:schemeClr val="lt1"/>
                </a:solidFill>
              </a:rPr>
              <a:t>Comprehensive Learning</a:t>
            </a:r>
            <a:endParaRPr sz="2400">
              <a:solidFill>
                <a:schemeClr val="lt1"/>
              </a:solidFill>
            </a:endParaRPr>
          </a:p>
        </p:txBody>
      </p:sp>
      <p:grpSp>
        <p:nvGrpSpPr>
          <p:cNvPr id="198" name="Google Shape;198;g122c630533d_4_435"/>
          <p:cNvGrpSpPr/>
          <p:nvPr/>
        </p:nvGrpSpPr>
        <p:grpSpPr>
          <a:xfrm>
            <a:off x="5946859" y="1263937"/>
            <a:ext cx="5084930" cy="1210092"/>
            <a:chOff x="0" y="0"/>
            <a:chExt cx="3698400" cy="878725"/>
          </a:xfrm>
        </p:grpSpPr>
        <p:sp>
          <p:nvSpPr>
            <p:cNvPr id="199" name="Google Shape;199;g122c630533d_4_435"/>
            <p:cNvSpPr/>
            <p:nvPr/>
          </p:nvSpPr>
          <p:spPr>
            <a:xfrm>
              <a:off x="95245" y="13150"/>
              <a:ext cx="358800" cy="229800"/>
            </a:xfrm>
            <a:prstGeom prst="rect">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595959"/>
                </a:solidFill>
                <a:latin typeface="Arial"/>
                <a:ea typeface="Arial"/>
                <a:cs typeface="Arial"/>
                <a:sym typeface="Arial"/>
              </a:endParaRPr>
            </a:p>
          </p:txBody>
        </p:sp>
        <p:sp>
          <p:nvSpPr>
            <p:cNvPr id="200" name="Google Shape;200;g122c630533d_4_435"/>
            <p:cNvSpPr/>
            <p:nvPr/>
          </p:nvSpPr>
          <p:spPr>
            <a:xfrm>
              <a:off x="0" y="343525"/>
              <a:ext cx="3698400" cy="535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zh-CN" sz="1500">
                  <a:solidFill>
                    <a:srgbClr val="595959"/>
                  </a:solidFill>
                </a:rPr>
                <a:t>16 months, full-time, 7 credits</a:t>
              </a:r>
              <a:endParaRPr sz="1500"/>
            </a:p>
          </p:txBody>
        </p:sp>
        <p:sp>
          <p:nvSpPr>
            <p:cNvPr id="201" name="Google Shape;201;g122c630533d_4_435"/>
            <p:cNvSpPr/>
            <p:nvPr/>
          </p:nvSpPr>
          <p:spPr>
            <a:xfrm>
              <a:off x="558773" y="0"/>
              <a:ext cx="2020800" cy="24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600">
                  <a:solidFill>
                    <a:srgbClr val="2144A0"/>
                  </a:solidFill>
                </a:rPr>
                <a:t>Time Length</a:t>
              </a:r>
              <a:endParaRPr sz="1500"/>
            </a:p>
          </p:txBody>
        </p:sp>
      </p:grpSp>
      <p:grpSp>
        <p:nvGrpSpPr>
          <p:cNvPr id="202" name="Google Shape;202;g122c630533d_4_435"/>
          <p:cNvGrpSpPr/>
          <p:nvPr/>
        </p:nvGrpSpPr>
        <p:grpSpPr>
          <a:xfrm>
            <a:off x="5946868" y="2562616"/>
            <a:ext cx="5967203" cy="1238089"/>
            <a:chOff x="8" y="0"/>
            <a:chExt cx="4340100" cy="900494"/>
          </a:xfrm>
        </p:grpSpPr>
        <p:sp>
          <p:nvSpPr>
            <p:cNvPr id="203" name="Google Shape;203;g122c630533d_4_435"/>
            <p:cNvSpPr/>
            <p:nvPr/>
          </p:nvSpPr>
          <p:spPr>
            <a:xfrm>
              <a:off x="95245" y="8009"/>
              <a:ext cx="358800" cy="230400"/>
            </a:xfrm>
            <a:prstGeom prst="rect">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595959"/>
                </a:solidFill>
                <a:latin typeface="Arial"/>
                <a:ea typeface="Arial"/>
                <a:cs typeface="Arial"/>
                <a:sym typeface="Arial"/>
              </a:endParaRPr>
            </a:p>
          </p:txBody>
        </p:sp>
        <p:sp>
          <p:nvSpPr>
            <p:cNvPr id="204" name="Google Shape;204;g122c630533d_4_435"/>
            <p:cNvSpPr/>
            <p:nvPr/>
          </p:nvSpPr>
          <p:spPr>
            <a:xfrm>
              <a:off x="8" y="364394"/>
              <a:ext cx="4340100" cy="536100"/>
            </a:xfrm>
            <a:prstGeom prst="rect">
              <a:avLst/>
            </a:prstGeom>
            <a:noFill/>
            <a:ln>
              <a:noFill/>
            </a:ln>
          </p:spPr>
          <p:txBody>
            <a:bodyPr anchorCtr="0" anchor="t" bIns="45700" lIns="91425" spcFirstLastPara="1" rIns="91425" wrap="square" tIns="45700">
              <a:noAutofit/>
            </a:bodyPr>
            <a:lstStyle/>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2 introductory courses, 4 core courses, 6 elective courses</a:t>
              </a:r>
              <a:endParaRPr sz="1500">
                <a:solidFill>
                  <a:srgbClr val="595959"/>
                </a:solidFill>
              </a:endParaRPr>
            </a:p>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1 co-op term</a:t>
              </a:r>
              <a:endParaRPr sz="1500">
                <a:solidFill>
                  <a:srgbClr val="595959"/>
                </a:solidFill>
              </a:endParaRPr>
            </a:p>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1 capstone project equals to 2 elective courses</a:t>
              </a:r>
              <a:endParaRPr sz="1500">
                <a:solidFill>
                  <a:srgbClr val="595959"/>
                </a:solidFill>
              </a:endParaRPr>
            </a:p>
            <a:p>
              <a:pPr indent="0" lvl="0" marL="0" marR="0" rtl="0" algn="l">
                <a:lnSpc>
                  <a:spcPct val="150000"/>
                </a:lnSpc>
                <a:spcBef>
                  <a:spcPts val="0"/>
                </a:spcBef>
                <a:spcAft>
                  <a:spcPts val="0"/>
                </a:spcAft>
                <a:buNone/>
              </a:pPr>
              <a:r>
                <a:t/>
              </a:r>
              <a:endParaRPr sz="1500">
                <a:solidFill>
                  <a:srgbClr val="595959"/>
                </a:solidFill>
              </a:endParaRPr>
            </a:p>
          </p:txBody>
        </p:sp>
        <p:sp>
          <p:nvSpPr>
            <p:cNvPr id="205" name="Google Shape;205;g122c630533d_4_435"/>
            <p:cNvSpPr/>
            <p:nvPr/>
          </p:nvSpPr>
          <p:spPr>
            <a:xfrm>
              <a:off x="558772" y="0"/>
              <a:ext cx="2020800" cy="24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600">
                  <a:solidFill>
                    <a:srgbClr val="E5A83E"/>
                  </a:solidFill>
                </a:rPr>
                <a:t>Courses</a:t>
              </a:r>
              <a:endParaRPr sz="1500"/>
            </a:p>
          </p:txBody>
        </p:sp>
      </p:grpSp>
      <p:grpSp>
        <p:nvGrpSpPr>
          <p:cNvPr id="206" name="Google Shape;206;g122c630533d_4_435"/>
          <p:cNvGrpSpPr/>
          <p:nvPr/>
        </p:nvGrpSpPr>
        <p:grpSpPr>
          <a:xfrm>
            <a:off x="5946857" y="4380017"/>
            <a:ext cx="5084930" cy="1192695"/>
            <a:chOff x="0" y="0"/>
            <a:chExt cx="3698400" cy="867099"/>
          </a:xfrm>
        </p:grpSpPr>
        <p:sp>
          <p:nvSpPr>
            <p:cNvPr id="207" name="Google Shape;207;g122c630533d_4_435"/>
            <p:cNvSpPr/>
            <p:nvPr/>
          </p:nvSpPr>
          <p:spPr>
            <a:xfrm>
              <a:off x="95245" y="13069"/>
              <a:ext cx="358800" cy="230400"/>
            </a:xfrm>
            <a:prstGeom prst="rect">
              <a:avLst/>
            </a:prstGeom>
            <a:solidFill>
              <a:srgbClr val="F0CB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595959"/>
                </a:solidFill>
                <a:latin typeface="Arial"/>
                <a:ea typeface="Arial"/>
                <a:cs typeface="Arial"/>
                <a:sym typeface="Arial"/>
              </a:endParaRPr>
            </a:p>
          </p:txBody>
        </p:sp>
        <p:sp>
          <p:nvSpPr>
            <p:cNvPr id="208" name="Google Shape;208;g122c630533d_4_435"/>
            <p:cNvSpPr/>
            <p:nvPr/>
          </p:nvSpPr>
          <p:spPr>
            <a:xfrm>
              <a:off x="0" y="330999"/>
              <a:ext cx="3698400" cy="536100"/>
            </a:xfrm>
            <a:prstGeom prst="rect">
              <a:avLst/>
            </a:prstGeom>
            <a:noFill/>
            <a:ln>
              <a:noFill/>
            </a:ln>
          </p:spPr>
          <p:txBody>
            <a:bodyPr anchorCtr="0" anchor="t" bIns="45700" lIns="91425" spcFirstLastPara="1" rIns="91425" wrap="square" tIns="45700">
              <a:noAutofit/>
            </a:bodyPr>
            <a:lstStyle/>
            <a:p>
              <a:pPr indent="-400050" lvl="0" marL="609600" marR="0" rtl="0" algn="l">
                <a:lnSpc>
                  <a:spcPct val="150000"/>
                </a:lnSpc>
                <a:spcBef>
                  <a:spcPts val="0"/>
                </a:spcBef>
                <a:spcAft>
                  <a:spcPts val="0"/>
                </a:spcAft>
                <a:buSzPts val="1500"/>
                <a:buChar char="●"/>
              </a:pPr>
              <a:r>
                <a:rPr lang="zh-CN" sz="1500">
                  <a:solidFill>
                    <a:srgbClr val="595959"/>
                  </a:solidFill>
                </a:rPr>
                <a:t>Data analysis</a:t>
              </a:r>
              <a:endParaRPr sz="1500">
                <a:solidFill>
                  <a:srgbClr val="595959"/>
                </a:solidFill>
              </a:endParaRPr>
            </a:p>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Data science</a:t>
              </a:r>
              <a:endParaRPr sz="1500">
                <a:solidFill>
                  <a:srgbClr val="595959"/>
                </a:solidFill>
              </a:endParaRPr>
            </a:p>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Data engineering</a:t>
              </a:r>
              <a:endParaRPr sz="1500">
                <a:solidFill>
                  <a:srgbClr val="595959"/>
                </a:solidFill>
              </a:endParaRPr>
            </a:p>
            <a:p>
              <a:pPr indent="-400050" lvl="0" marL="609600" marR="0" rtl="0" algn="l">
                <a:lnSpc>
                  <a:spcPct val="150000"/>
                </a:lnSpc>
                <a:spcBef>
                  <a:spcPts val="0"/>
                </a:spcBef>
                <a:spcAft>
                  <a:spcPts val="0"/>
                </a:spcAft>
                <a:buClr>
                  <a:srgbClr val="595959"/>
                </a:buClr>
                <a:buSzPts val="1500"/>
                <a:buChar char="●"/>
              </a:pPr>
              <a:r>
                <a:rPr lang="zh-CN" sz="1500">
                  <a:solidFill>
                    <a:srgbClr val="595959"/>
                  </a:solidFill>
                </a:rPr>
                <a:t>Data management</a:t>
              </a:r>
              <a:endParaRPr sz="1500">
                <a:solidFill>
                  <a:srgbClr val="595959"/>
                </a:solidFill>
              </a:endParaRPr>
            </a:p>
          </p:txBody>
        </p:sp>
        <p:sp>
          <p:nvSpPr>
            <p:cNvPr id="209" name="Google Shape;209;g122c630533d_4_435"/>
            <p:cNvSpPr/>
            <p:nvPr/>
          </p:nvSpPr>
          <p:spPr>
            <a:xfrm>
              <a:off x="558772" y="0"/>
              <a:ext cx="2020800" cy="24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600">
                  <a:solidFill>
                    <a:srgbClr val="F0CB87"/>
                  </a:solidFill>
                </a:rPr>
                <a:t>Specializations</a:t>
              </a:r>
              <a:endParaRPr sz="1500"/>
            </a:p>
          </p:txBody>
        </p:sp>
      </p:grpSp>
      <p:sp>
        <p:nvSpPr>
          <p:cNvPr id="210" name="Google Shape;210;g122c630533d_4_435"/>
          <p:cNvSpPr/>
          <p:nvPr/>
        </p:nvSpPr>
        <p:spPr>
          <a:xfrm rot="-5400000">
            <a:off x="754183" y="3421517"/>
            <a:ext cx="2536800" cy="2260500"/>
          </a:xfrm>
          <a:prstGeom prst="hexagon">
            <a:avLst>
              <a:gd fmla="val 24995" name="adj"/>
              <a:gd fmla="val 115470" name="vf"/>
            </a:avLst>
          </a:prstGeom>
          <a:solidFill>
            <a:srgbClr val="E5A8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900">
              <a:solidFill>
                <a:srgbClr val="595959"/>
              </a:solidFill>
            </a:endParaRPr>
          </a:p>
        </p:txBody>
      </p:sp>
      <p:sp>
        <p:nvSpPr>
          <p:cNvPr id="211" name="Google Shape;211;g122c630533d_4_435"/>
          <p:cNvSpPr/>
          <p:nvPr/>
        </p:nvSpPr>
        <p:spPr>
          <a:xfrm rot="-5400000">
            <a:off x="3078950" y="3421517"/>
            <a:ext cx="2536800" cy="2260500"/>
          </a:xfrm>
          <a:prstGeom prst="hexagon">
            <a:avLst>
              <a:gd fmla="val 24995" name="adj"/>
              <a:gd fmla="val 115470" name="vf"/>
            </a:avLst>
          </a:prstGeom>
          <a:solidFill>
            <a:srgbClr val="F0CB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900">
              <a:solidFill>
                <a:srgbClr val="595959"/>
              </a:solidFill>
            </a:endParaRPr>
          </a:p>
        </p:txBody>
      </p:sp>
      <p:sp>
        <p:nvSpPr>
          <p:cNvPr id="212" name="Google Shape;212;g122c630533d_4_435"/>
          <p:cNvSpPr txBox="1"/>
          <p:nvPr/>
        </p:nvSpPr>
        <p:spPr>
          <a:xfrm>
            <a:off x="877733" y="4208767"/>
            <a:ext cx="2289600" cy="785100"/>
          </a:xfrm>
          <a:prstGeom prst="rect">
            <a:avLst/>
          </a:prstGeom>
          <a:noFill/>
          <a:ln>
            <a:noFill/>
          </a:ln>
        </p:spPr>
        <p:txBody>
          <a:bodyPr anchorCtr="0" anchor="t" bIns="22875" lIns="45700" spcFirstLastPara="1" rIns="45700" wrap="square" tIns="22875">
            <a:spAutoFit/>
          </a:bodyPr>
          <a:lstStyle/>
          <a:p>
            <a:pPr indent="0" lvl="0" marL="0" marR="0" rtl="0" algn="ctr">
              <a:spcBef>
                <a:spcPts val="0"/>
              </a:spcBef>
              <a:spcAft>
                <a:spcPts val="0"/>
              </a:spcAft>
              <a:buNone/>
            </a:pPr>
            <a:r>
              <a:rPr lang="zh-CN" sz="2400">
                <a:solidFill>
                  <a:schemeClr val="lt1"/>
                </a:solidFill>
              </a:rPr>
              <a:t>Real-world Experience</a:t>
            </a:r>
            <a:endParaRPr sz="2400">
              <a:solidFill>
                <a:schemeClr val="lt1"/>
              </a:solidFill>
            </a:endParaRPr>
          </a:p>
        </p:txBody>
      </p:sp>
      <p:sp>
        <p:nvSpPr>
          <p:cNvPr id="213" name="Google Shape;213;g122c630533d_4_435"/>
          <p:cNvSpPr txBox="1"/>
          <p:nvPr/>
        </p:nvSpPr>
        <p:spPr>
          <a:xfrm>
            <a:off x="3202500" y="4208767"/>
            <a:ext cx="2289600" cy="785100"/>
          </a:xfrm>
          <a:prstGeom prst="rect">
            <a:avLst/>
          </a:prstGeom>
          <a:noFill/>
          <a:ln>
            <a:noFill/>
          </a:ln>
        </p:spPr>
        <p:txBody>
          <a:bodyPr anchorCtr="0" anchor="t" bIns="22875" lIns="45700" spcFirstLastPara="1" rIns="45700" wrap="square" tIns="22875">
            <a:spAutoFit/>
          </a:bodyPr>
          <a:lstStyle/>
          <a:p>
            <a:pPr indent="0" lvl="0" marL="0" marR="0" rtl="0" algn="ctr">
              <a:spcBef>
                <a:spcPts val="0"/>
              </a:spcBef>
              <a:spcAft>
                <a:spcPts val="0"/>
              </a:spcAft>
              <a:buNone/>
            </a:pPr>
            <a:r>
              <a:rPr lang="zh-CN" sz="2400">
                <a:solidFill>
                  <a:schemeClr val="lt1"/>
                </a:solidFill>
              </a:rPr>
              <a:t>Diverse Challenge</a:t>
            </a:r>
            <a:endParaRPr sz="2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cxnSp>
        <p:nvCxnSpPr>
          <p:cNvPr id="218" name="Google Shape;218;g122c630533d_4_696"/>
          <p:cNvCxnSpPr/>
          <p:nvPr/>
        </p:nvCxnSpPr>
        <p:spPr>
          <a:xfrm rot="10800000">
            <a:off x="4927236" y="2434860"/>
            <a:ext cx="0" cy="2565900"/>
          </a:xfrm>
          <a:prstGeom prst="straightConnector1">
            <a:avLst/>
          </a:prstGeom>
          <a:noFill/>
          <a:ln cap="flat" cmpd="sng" w="12700">
            <a:solidFill>
              <a:srgbClr val="080808"/>
            </a:solidFill>
            <a:prstDash val="dash"/>
            <a:miter lim="800000"/>
            <a:headEnd len="sm" w="sm" type="none"/>
            <a:tailEnd len="sm" w="sm" type="none"/>
          </a:ln>
        </p:spPr>
      </p:cxnSp>
      <p:sp>
        <p:nvSpPr>
          <p:cNvPr id="219" name="Google Shape;219;g122c630533d_4_696"/>
          <p:cNvSpPr txBox="1"/>
          <p:nvPr/>
        </p:nvSpPr>
        <p:spPr>
          <a:xfrm>
            <a:off x="3106403" y="4385682"/>
            <a:ext cx="12039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2100">
                <a:solidFill>
                  <a:srgbClr val="595959"/>
                </a:solidFill>
                <a:latin typeface="Arial"/>
                <a:ea typeface="Arial"/>
                <a:cs typeface="Arial"/>
                <a:sym typeface="Arial"/>
              </a:rPr>
              <a:t>PART 0</a:t>
            </a:r>
            <a:r>
              <a:rPr lang="zh-CN" sz="2100">
                <a:solidFill>
                  <a:srgbClr val="595959"/>
                </a:solidFill>
              </a:rPr>
              <a:t>3</a:t>
            </a:r>
            <a:endParaRPr sz="1500"/>
          </a:p>
        </p:txBody>
      </p:sp>
      <p:sp>
        <p:nvSpPr>
          <p:cNvPr id="220" name="Google Shape;220;g122c630533d_4_696"/>
          <p:cNvSpPr/>
          <p:nvPr/>
        </p:nvSpPr>
        <p:spPr>
          <a:xfrm>
            <a:off x="2945851" y="2453624"/>
            <a:ext cx="1526700" cy="1526700"/>
          </a:xfrm>
          <a:prstGeom prst="ellipse">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80808"/>
              </a:solidFill>
              <a:latin typeface="Arial"/>
              <a:ea typeface="Arial"/>
              <a:cs typeface="Arial"/>
              <a:sym typeface="Arial"/>
            </a:endParaRPr>
          </a:p>
        </p:txBody>
      </p:sp>
      <p:sp>
        <p:nvSpPr>
          <p:cNvPr id="221" name="Google Shape;221;g122c630533d_4_696"/>
          <p:cNvSpPr txBox="1"/>
          <p:nvPr/>
        </p:nvSpPr>
        <p:spPr>
          <a:xfrm>
            <a:off x="3252784" y="2736654"/>
            <a:ext cx="1203900" cy="1031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6700">
                <a:solidFill>
                  <a:schemeClr val="lt1"/>
                </a:solidFill>
                <a:latin typeface="Arial"/>
                <a:ea typeface="Arial"/>
                <a:cs typeface="Arial"/>
                <a:sym typeface="Arial"/>
              </a:rPr>
              <a:t>0</a:t>
            </a:r>
            <a:r>
              <a:rPr lang="zh-CN" sz="6700">
                <a:solidFill>
                  <a:schemeClr val="lt1"/>
                </a:solidFill>
              </a:rPr>
              <a:t>3</a:t>
            </a:r>
            <a:endParaRPr sz="1500"/>
          </a:p>
        </p:txBody>
      </p:sp>
      <p:sp>
        <p:nvSpPr>
          <p:cNvPr id="222" name="Google Shape;222;g122c630533d_4_696"/>
          <p:cNvSpPr txBox="1"/>
          <p:nvPr/>
        </p:nvSpPr>
        <p:spPr>
          <a:xfrm>
            <a:off x="5381797" y="2541393"/>
            <a:ext cx="58449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500">
                <a:solidFill>
                  <a:srgbClr val="E5A83E"/>
                </a:solidFill>
              </a:rPr>
              <a:t>Program</a:t>
            </a:r>
            <a:endParaRPr sz="5500">
              <a:solidFill>
                <a:srgbClr val="E5A83E"/>
              </a:solidFill>
            </a:endParaRPr>
          </a:p>
          <a:p>
            <a:pPr indent="0" lvl="0" marL="0" marR="0" rtl="0" algn="l">
              <a:spcBef>
                <a:spcPts val="0"/>
              </a:spcBef>
              <a:spcAft>
                <a:spcPts val="0"/>
              </a:spcAft>
              <a:buNone/>
            </a:pPr>
            <a:r>
              <a:rPr lang="zh-CN" sz="5500">
                <a:solidFill>
                  <a:srgbClr val="E5A83E"/>
                </a:solidFill>
              </a:rPr>
              <a:t>Visualization</a:t>
            </a:r>
            <a:endParaRPr sz="5500">
              <a:solidFill>
                <a:srgbClr val="E5A83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pic>
        <p:nvPicPr>
          <p:cNvPr id="227" name="Google Shape;227;g122c630533d_4_524"/>
          <p:cNvPicPr preferRelativeResize="0"/>
          <p:nvPr/>
        </p:nvPicPr>
        <p:blipFill>
          <a:blip r:embed="rId4">
            <a:alphaModFix/>
          </a:blip>
          <a:stretch>
            <a:fillRect/>
          </a:stretch>
        </p:blipFill>
        <p:spPr>
          <a:xfrm>
            <a:off x="210348" y="203200"/>
            <a:ext cx="5667105" cy="6451601"/>
          </a:xfrm>
          <a:prstGeom prst="rect">
            <a:avLst/>
          </a:prstGeom>
          <a:noFill/>
          <a:ln>
            <a:noFill/>
          </a:ln>
        </p:spPr>
      </p:pic>
      <p:pic>
        <p:nvPicPr>
          <p:cNvPr id="228" name="Google Shape;228;g122c630533d_4_524"/>
          <p:cNvPicPr preferRelativeResize="0"/>
          <p:nvPr/>
        </p:nvPicPr>
        <p:blipFill>
          <a:blip r:embed="rId5">
            <a:alphaModFix/>
          </a:blip>
          <a:stretch>
            <a:fillRect/>
          </a:stretch>
        </p:blipFill>
        <p:spPr>
          <a:xfrm>
            <a:off x="6096001" y="62800"/>
            <a:ext cx="5584835" cy="6513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pic>
        <p:nvPicPr>
          <p:cNvPr id="233" name="Google Shape;233;g122c630533d_4_574"/>
          <p:cNvPicPr preferRelativeResize="0"/>
          <p:nvPr/>
        </p:nvPicPr>
        <p:blipFill>
          <a:blip r:embed="rId4">
            <a:alphaModFix/>
          </a:blip>
          <a:stretch>
            <a:fillRect/>
          </a:stretch>
        </p:blipFill>
        <p:spPr>
          <a:xfrm>
            <a:off x="929700" y="203200"/>
            <a:ext cx="10649491" cy="6451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122c630533d_4_623"/>
          <p:cNvSpPr txBox="1"/>
          <p:nvPr/>
        </p:nvSpPr>
        <p:spPr>
          <a:xfrm>
            <a:off x="1656698" y="570233"/>
            <a:ext cx="3820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Course visualization</a:t>
            </a:r>
            <a:endParaRPr sz="1500"/>
          </a:p>
        </p:txBody>
      </p:sp>
      <p:pic>
        <p:nvPicPr>
          <p:cNvPr id="239" name="Google Shape;239;g122c630533d_4_623"/>
          <p:cNvPicPr preferRelativeResize="0"/>
          <p:nvPr/>
        </p:nvPicPr>
        <p:blipFill rotWithShape="1">
          <a:blip r:embed="rId4">
            <a:alphaModFix/>
          </a:blip>
          <a:srcRect b="4450" l="7052" r="5451" t="3222"/>
          <a:stretch/>
        </p:blipFill>
        <p:spPr>
          <a:xfrm>
            <a:off x="834433" y="1243483"/>
            <a:ext cx="4889500" cy="5422900"/>
          </a:xfrm>
          <a:prstGeom prst="rect">
            <a:avLst/>
          </a:prstGeom>
          <a:noFill/>
          <a:ln>
            <a:noFill/>
          </a:ln>
        </p:spPr>
      </p:pic>
      <p:pic>
        <p:nvPicPr>
          <p:cNvPr id="240" name="Google Shape;240;g122c630533d_4_623"/>
          <p:cNvPicPr preferRelativeResize="0"/>
          <p:nvPr/>
        </p:nvPicPr>
        <p:blipFill rotWithShape="1">
          <a:blip r:embed="rId5">
            <a:alphaModFix/>
          </a:blip>
          <a:srcRect b="0" l="0" r="0" t="8054"/>
          <a:stretch/>
        </p:blipFill>
        <p:spPr>
          <a:xfrm>
            <a:off x="5921633" y="1973036"/>
            <a:ext cx="6096001" cy="33026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cxnSp>
        <p:nvCxnSpPr>
          <p:cNvPr id="245" name="Google Shape;245;g122c630533d_4_8"/>
          <p:cNvCxnSpPr/>
          <p:nvPr/>
        </p:nvCxnSpPr>
        <p:spPr>
          <a:xfrm rot="10800000">
            <a:off x="4927236" y="2434860"/>
            <a:ext cx="0" cy="2565900"/>
          </a:xfrm>
          <a:prstGeom prst="straightConnector1">
            <a:avLst/>
          </a:prstGeom>
          <a:noFill/>
          <a:ln cap="flat" cmpd="sng" w="12700">
            <a:solidFill>
              <a:srgbClr val="080808"/>
            </a:solidFill>
            <a:prstDash val="dash"/>
            <a:miter lim="800000"/>
            <a:headEnd len="sm" w="sm" type="none"/>
            <a:tailEnd len="sm" w="sm" type="none"/>
          </a:ln>
        </p:spPr>
      </p:cxnSp>
      <p:sp>
        <p:nvSpPr>
          <p:cNvPr id="246" name="Google Shape;246;g122c630533d_4_8"/>
          <p:cNvSpPr txBox="1"/>
          <p:nvPr/>
        </p:nvSpPr>
        <p:spPr>
          <a:xfrm>
            <a:off x="3106403" y="4385682"/>
            <a:ext cx="12039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2100">
                <a:solidFill>
                  <a:srgbClr val="595959"/>
                </a:solidFill>
                <a:latin typeface="Arial"/>
                <a:ea typeface="Arial"/>
                <a:cs typeface="Arial"/>
                <a:sym typeface="Arial"/>
              </a:rPr>
              <a:t>PART 04</a:t>
            </a:r>
            <a:endParaRPr sz="1500"/>
          </a:p>
        </p:txBody>
      </p:sp>
      <p:sp>
        <p:nvSpPr>
          <p:cNvPr id="247" name="Google Shape;247;g122c630533d_4_8"/>
          <p:cNvSpPr/>
          <p:nvPr/>
        </p:nvSpPr>
        <p:spPr>
          <a:xfrm>
            <a:off x="2945851" y="2453624"/>
            <a:ext cx="1526700" cy="1526700"/>
          </a:xfrm>
          <a:prstGeom prst="ellipse">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80808"/>
              </a:solidFill>
              <a:latin typeface="Arial"/>
              <a:ea typeface="Arial"/>
              <a:cs typeface="Arial"/>
              <a:sym typeface="Arial"/>
            </a:endParaRPr>
          </a:p>
        </p:txBody>
      </p:sp>
      <p:sp>
        <p:nvSpPr>
          <p:cNvPr id="248" name="Google Shape;248;g122c630533d_4_8"/>
          <p:cNvSpPr txBox="1"/>
          <p:nvPr/>
        </p:nvSpPr>
        <p:spPr>
          <a:xfrm>
            <a:off x="3252784" y="2736654"/>
            <a:ext cx="1203900" cy="1031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6700">
                <a:solidFill>
                  <a:schemeClr val="lt1"/>
                </a:solidFill>
                <a:latin typeface="Arial"/>
                <a:ea typeface="Arial"/>
                <a:cs typeface="Arial"/>
                <a:sym typeface="Arial"/>
              </a:rPr>
              <a:t>04</a:t>
            </a:r>
            <a:endParaRPr sz="1500"/>
          </a:p>
        </p:txBody>
      </p:sp>
      <p:sp>
        <p:nvSpPr>
          <p:cNvPr id="249" name="Google Shape;249;g122c630533d_4_8"/>
          <p:cNvSpPr txBox="1"/>
          <p:nvPr/>
        </p:nvSpPr>
        <p:spPr>
          <a:xfrm>
            <a:off x="5332730" y="3058160"/>
            <a:ext cx="58449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500">
                <a:solidFill>
                  <a:srgbClr val="E5A83E"/>
                </a:solidFill>
              </a:rPr>
              <a:t>Recommender System Design</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122c630533d_4_61"/>
          <p:cNvSpPr txBox="1"/>
          <p:nvPr/>
        </p:nvSpPr>
        <p:spPr>
          <a:xfrm>
            <a:off x="1656715" y="570230"/>
            <a:ext cx="3369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System Overview</a:t>
            </a:r>
            <a:endParaRPr sz="1500"/>
          </a:p>
        </p:txBody>
      </p:sp>
      <p:grpSp>
        <p:nvGrpSpPr>
          <p:cNvPr id="255" name="Google Shape;255;g122c630533d_4_61"/>
          <p:cNvGrpSpPr/>
          <p:nvPr/>
        </p:nvGrpSpPr>
        <p:grpSpPr>
          <a:xfrm>
            <a:off x="504505" y="3119976"/>
            <a:ext cx="11182987" cy="1326292"/>
            <a:chOff x="0" y="3931"/>
            <a:chExt cx="14400" cy="1484"/>
          </a:xfrm>
        </p:grpSpPr>
        <p:cxnSp>
          <p:nvCxnSpPr>
            <p:cNvPr id="256" name="Google Shape;256;g122c630533d_4_61"/>
            <p:cNvCxnSpPr/>
            <p:nvPr/>
          </p:nvCxnSpPr>
          <p:spPr>
            <a:xfrm>
              <a:off x="0" y="4665"/>
              <a:ext cx="14400" cy="0"/>
            </a:xfrm>
            <a:prstGeom prst="straightConnector1">
              <a:avLst/>
            </a:prstGeom>
            <a:noFill/>
            <a:ln cap="flat" cmpd="sng" w="28575">
              <a:solidFill>
                <a:srgbClr val="E5A83E"/>
              </a:solidFill>
              <a:prstDash val="solid"/>
              <a:miter lim="800000"/>
              <a:headEnd len="sm" w="sm" type="none"/>
              <a:tailEnd len="sm" w="sm" type="none"/>
            </a:ln>
          </p:spPr>
        </p:cxnSp>
        <p:sp>
          <p:nvSpPr>
            <p:cNvPr id="257" name="Google Shape;257;g122c630533d_4_61"/>
            <p:cNvSpPr/>
            <p:nvPr/>
          </p:nvSpPr>
          <p:spPr>
            <a:xfrm>
              <a:off x="12625" y="4531"/>
              <a:ext cx="300" cy="300"/>
            </a:xfrm>
            <a:prstGeom prst="ellipse">
              <a:avLst/>
            </a:prstGeom>
            <a:solidFill>
              <a:srgbClr val="E5A83E"/>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500"/>
                <a:buFont typeface="Calibri"/>
                <a:buNone/>
              </a:pPr>
              <a:r>
                <a:t/>
              </a:r>
              <a:endParaRPr i="0" sz="500" u="none" cap="none" strike="noStrike">
                <a:solidFill>
                  <a:schemeClr val="lt2"/>
                </a:solidFill>
                <a:latin typeface="Arial"/>
                <a:ea typeface="Arial"/>
                <a:cs typeface="Arial"/>
                <a:sym typeface="Arial"/>
              </a:endParaRPr>
            </a:p>
          </p:txBody>
        </p:sp>
        <p:cxnSp>
          <p:nvCxnSpPr>
            <p:cNvPr id="258" name="Google Shape;258;g122c630533d_4_61"/>
            <p:cNvCxnSpPr/>
            <p:nvPr/>
          </p:nvCxnSpPr>
          <p:spPr>
            <a:xfrm rot="10800000">
              <a:off x="12775" y="3977"/>
              <a:ext cx="0" cy="600"/>
            </a:xfrm>
            <a:prstGeom prst="straightConnector1">
              <a:avLst/>
            </a:prstGeom>
            <a:noFill/>
            <a:ln cap="flat" cmpd="sng" w="9525">
              <a:solidFill>
                <a:srgbClr val="E5A83E"/>
              </a:solidFill>
              <a:prstDash val="solid"/>
              <a:miter lim="800000"/>
              <a:headEnd len="sm" w="sm" type="none"/>
              <a:tailEnd len="med" w="med" type="triangle"/>
            </a:ln>
          </p:spPr>
        </p:cxnSp>
        <p:sp>
          <p:nvSpPr>
            <p:cNvPr id="259" name="Google Shape;259;g122c630533d_4_61"/>
            <p:cNvSpPr/>
            <p:nvPr/>
          </p:nvSpPr>
          <p:spPr>
            <a:xfrm flipH="1" rot="10800000">
              <a:off x="7050" y="4515"/>
              <a:ext cx="300" cy="300"/>
            </a:xfrm>
            <a:prstGeom prst="ellipse">
              <a:avLst/>
            </a:prstGeom>
            <a:solidFill>
              <a:srgbClr val="E5A83E"/>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700"/>
                <a:buFont typeface="Calibri"/>
                <a:buNone/>
              </a:pPr>
              <a:r>
                <a:t/>
              </a:r>
              <a:endParaRPr i="0" sz="700" u="none" cap="none" strike="noStrike">
                <a:solidFill>
                  <a:schemeClr val="lt2"/>
                </a:solidFill>
                <a:latin typeface="Arial"/>
                <a:ea typeface="Arial"/>
                <a:cs typeface="Arial"/>
                <a:sym typeface="Arial"/>
              </a:endParaRPr>
            </a:p>
          </p:txBody>
        </p:sp>
        <p:cxnSp>
          <p:nvCxnSpPr>
            <p:cNvPr id="260" name="Google Shape;260;g122c630533d_4_61"/>
            <p:cNvCxnSpPr/>
            <p:nvPr/>
          </p:nvCxnSpPr>
          <p:spPr>
            <a:xfrm>
              <a:off x="7200" y="4815"/>
              <a:ext cx="0" cy="600"/>
            </a:xfrm>
            <a:prstGeom prst="straightConnector1">
              <a:avLst/>
            </a:prstGeom>
            <a:noFill/>
            <a:ln cap="flat" cmpd="sng" w="9525">
              <a:solidFill>
                <a:srgbClr val="E5A83E"/>
              </a:solidFill>
              <a:prstDash val="solid"/>
              <a:miter lim="800000"/>
              <a:headEnd len="sm" w="sm" type="none"/>
              <a:tailEnd len="med" w="med" type="triangle"/>
            </a:ln>
          </p:spPr>
        </p:cxnSp>
        <p:sp>
          <p:nvSpPr>
            <p:cNvPr id="261" name="Google Shape;261;g122c630533d_4_61"/>
            <p:cNvSpPr/>
            <p:nvPr/>
          </p:nvSpPr>
          <p:spPr>
            <a:xfrm>
              <a:off x="1612" y="4531"/>
              <a:ext cx="300" cy="300"/>
            </a:xfrm>
            <a:prstGeom prst="ellipse">
              <a:avLst/>
            </a:prstGeom>
            <a:solidFill>
              <a:srgbClr val="E5A83E"/>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500"/>
                <a:buFont typeface="Calibri"/>
                <a:buNone/>
              </a:pPr>
              <a:r>
                <a:t/>
              </a:r>
              <a:endParaRPr i="0" sz="500" u="none" cap="none" strike="noStrike">
                <a:solidFill>
                  <a:schemeClr val="lt2"/>
                </a:solidFill>
                <a:latin typeface="Arial"/>
                <a:ea typeface="Arial"/>
                <a:cs typeface="Arial"/>
                <a:sym typeface="Arial"/>
              </a:endParaRPr>
            </a:p>
          </p:txBody>
        </p:sp>
        <p:cxnSp>
          <p:nvCxnSpPr>
            <p:cNvPr id="262" name="Google Shape;262;g122c630533d_4_61"/>
            <p:cNvCxnSpPr>
              <a:stCxn id="261" idx="0"/>
            </p:cNvCxnSpPr>
            <p:nvPr/>
          </p:nvCxnSpPr>
          <p:spPr>
            <a:xfrm rot="10800000">
              <a:off x="1762" y="3931"/>
              <a:ext cx="0" cy="600"/>
            </a:xfrm>
            <a:prstGeom prst="straightConnector1">
              <a:avLst/>
            </a:prstGeom>
            <a:noFill/>
            <a:ln cap="flat" cmpd="sng" w="9525">
              <a:solidFill>
                <a:srgbClr val="E5A83E"/>
              </a:solidFill>
              <a:prstDash val="solid"/>
              <a:miter lim="800000"/>
              <a:headEnd len="sm" w="sm" type="none"/>
              <a:tailEnd len="med" w="med" type="triangle"/>
            </a:ln>
          </p:spPr>
        </p:cxnSp>
      </p:grpSp>
      <p:sp>
        <p:nvSpPr>
          <p:cNvPr id="263" name="Google Shape;263;g122c630533d_4_61"/>
          <p:cNvSpPr/>
          <p:nvPr/>
        </p:nvSpPr>
        <p:spPr>
          <a:xfrm>
            <a:off x="1257300" y="4104640"/>
            <a:ext cx="1240800" cy="48450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900">
                <a:solidFill>
                  <a:srgbClr val="FFFFFF"/>
                </a:solidFill>
              </a:rPr>
              <a:t>Step 1</a:t>
            </a:r>
            <a:endParaRPr sz="1500"/>
          </a:p>
        </p:txBody>
      </p:sp>
      <p:sp>
        <p:nvSpPr>
          <p:cNvPr id="264" name="Google Shape;264;g122c630533d_4_61"/>
          <p:cNvSpPr/>
          <p:nvPr/>
        </p:nvSpPr>
        <p:spPr>
          <a:xfrm>
            <a:off x="5475608" y="3031985"/>
            <a:ext cx="1240800" cy="48450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900">
                <a:solidFill>
                  <a:srgbClr val="FFFFFF"/>
                </a:solidFill>
              </a:rPr>
              <a:t>Step 2</a:t>
            </a:r>
            <a:endParaRPr sz="1500"/>
          </a:p>
        </p:txBody>
      </p:sp>
      <p:sp>
        <p:nvSpPr>
          <p:cNvPr id="265" name="Google Shape;265;g122c630533d_4_61"/>
          <p:cNvSpPr/>
          <p:nvPr/>
        </p:nvSpPr>
        <p:spPr>
          <a:xfrm>
            <a:off x="9805130" y="4104640"/>
            <a:ext cx="1240800" cy="48450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1900">
                <a:solidFill>
                  <a:srgbClr val="FFFFFF"/>
                </a:solidFill>
              </a:rPr>
              <a:t>Step 3</a:t>
            </a:r>
            <a:endParaRPr sz="1500"/>
          </a:p>
        </p:txBody>
      </p:sp>
      <p:sp>
        <p:nvSpPr>
          <p:cNvPr id="266" name="Google Shape;266;g122c630533d_4_61"/>
          <p:cNvSpPr txBox="1"/>
          <p:nvPr/>
        </p:nvSpPr>
        <p:spPr>
          <a:xfrm>
            <a:off x="4911400" y="4589033"/>
            <a:ext cx="2887200" cy="1708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zh-CN" sz="1500">
                <a:solidFill>
                  <a:srgbClr val="595959"/>
                </a:solidFill>
              </a:rPr>
              <a:t>Choose the career path that they are willing to take. e.g. data analyst, data scientist. Related introductory and core courses  will show in the App. </a:t>
            </a:r>
            <a:endParaRPr sz="1500"/>
          </a:p>
        </p:txBody>
      </p:sp>
      <p:sp>
        <p:nvSpPr>
          <p:cNvPr id="267" name="Google Shape;267;g122c630533d_4_61"/>
          <p:cNvSpPr txBox="1"/>
          <p:nvPr/>
        </p:nvSpPr>
        <p:spPr>
          <a:xfrm>
            <a:off x="789699" y="2036800"/>
            <a:ext cx="2086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zh-CN" sz="1500">
                <a:solidFill>
                  <a:srgbClr val="595959"/>
                </a:solidFill>
              </a:rPr>
              <a:t>Students enroll in the program and register the DataPro App. </a:t>
            </a:r>
            <a:endParaRPr sz="1500">
              <a:solidFill>
                <a:srgbClr val="595959"/>
              </a:solidFill>
            </a:endParaRPr>
          </a:p>
        </p:txBody>
      </p:sp>
      <p:sp>
        <p:nvSpPr>
          <p:cNvPr id="268" name="Google Shape;268;g122c630533d_4_61"/>
          <p:cNvSpPr txBox="1"/>
          <p:nvPr/>
        </p:nvSpPr>
        <p:spPr>
          <a:xfrm>
            <a:off x="8814133" y="1838333"/>
            <a:ext cx="3222900" cy="1362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zh-CN" sz="1500">
                <a:solidFill>
                  <a:srgbClr val="595959"/>
                </a:solidFill>
              </a:rPr>
              <a:t>A recommender system is designed to recommend related elective courses based on the content of each introductory and core course.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g122c630533d_4_124"/>
          <p:cNvSpPr txBox="1"/>
          <p:nvPr/>
        </p:nvSpPr>
        <p:spPr>
          <a:xfrm>
            <a:off x="1652333" y="507600"/>
            <a:ext cx="7832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DataPro App Design (Main Page)</a:t>
            </a:r>
            <a:endParaRPr sz="1500"/>
          </a:p>
        </p:txBody>
      </p:sp>
      <p:grpSp>
        <p:nvGrpSpPr>
          <p:cNvPr id="274" name="Google Shape;274;g122c630533d_4_124"/>
          <p:cNvGrpSpPr/>
          <p:nvPr/>
        </p:nvGrpSpPr>
        <p:grpSpPr>
          <a:xfrm>
            <a:off x="1652621" y="1155204"/>
            <a:ext cx="8886225" cy="5519227"/>
            <a:chOff x="8540751" y="4843463"/>
            <a:chExt cx="8012104" cy="4562476"/>
          </a:xfrm>
        </p:grpSpPr>
        <p:sp>
          <p:nvSpPr>
            <p:cNvPr id="275" name="Google Shape;275;g122c630533d_4_124"/>
            <p:cNvSpPr/>
            <p:nvPr/>
          </p:nvSpPr>
          <p:spPr>
            <a:xfrm>
              <a:off x="9321800" y="4843463"/>
              <a:ext cx="6480180" cy="4421191"/>
            </a:xfrm>
            <a:custGeom>
              <a:rect b="b" l="l" r="r" t="t"/>
              <a:pathLst>
                <a:path extrusionOk="0" h="12281" w="1800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76" name="Google Shape;276;g122c630533d_4_124"/>
            <p:cNvSpPr/>
            <p:nvPr/>
          </p:nvSpPr>
          <p:spPr>
            <a:xfrm>
              <a:off x="8542336" y="9169402"/>
              <a:ext cx="8008946" cy="142875"/>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77" name="Google Shape;277;g122c630533d_4_124"/>
            <p:cNvSpPr/>
            <p:nvPr/>
          </p:nvSpPr>
          <p:spPr>
            <a:xfrm>
              <a:off x="8542339" y="9169399"/>
              <a:ext cx="8008946" cy="236540"/>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cap="flat" cmpd="sng" w="100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78" name="Google Shape;278;g122c630533d_4_124"/>
            <p:cNvSpPr/>
            <p:nvPr/>
          </p:nvSpPr>
          <p:spPr>
            <a:xfrm>
              <a:off x="8540751" y="9312275"/>
              <a:ext cx="8012104" cy="93663"/>
            </a:xfrm>
            <a:custGeom>
              <a:rect b="b" l="l" r="r" t="t"/>
              <a:pathLst>
                <a:path extrusionOk="0" h="262" w="22256">
                  <a:moveTo>
                    <a:pt x="0" y="0"/>
                  </a:moveTo>
                  <a:cubicBezTo>
                    <a:pt x="0" y="0"/>
                    <a:pt x="462" y="261"/>
                    <a:pt x="870" y="261"/>
                  </a:cubicBezTo>
                  <a:lnTo>
                    <a:pt x="21418" y="261"/>
                  </a:lnTo>
                  <a:cubicBezTo>
                    <a:pt x="21898" y="261"/>
                    <a:pt x="22255" y="0"/>
                    <a:pt x="22255" y="0"/>
                  </a:cubicBezTo>
                  <a:lnTo>
                    <a:pt x="0" y="0"/>
                  </a:ln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79" name="Google Shape;279;g122c630533d_4_124"/>
            <p:cNvSpPr/>
            <p:nvPr/>
          </p:nvSpPr>
          <p:spPr>
            <a:xfrm>
              <a:off x="11979275" y="9167813"/>
              <a:ext cx="1141409" cy="88900"/>
            </a:xfrm>
            <a:custGeom>
              <a:rect b="b" l="l" r="r" t="t"/>
              <a:pathLst>
                <a:path extrusionOk="0" h="249" w="3171">
                  <a:moveTo>
                    <a:pt x="0" y="0"/>
                  </a:moveTo>
                  <a:cubicBezTo>
                    <a:pt x="49" y="144"/>
                    <a:pt x="187" y="248"/>
                    <a:pt x="349" y="248"/>
                  </a:cubicBezTo>
                  <a:lnTo>
                    <a:pt x="2821" y="248"/>
                  </a:lnTo>
                  <a:cubicBezTo>
                    <a:pt x="2983" y="248"/>
                    <a:pt x="3120" y="144"/>
                    <a:pt x="3170" y="0"/>
                  </a:cubicBezTo>
                  <a:lnTo>
                    <a:pt x="0" y="0"/>
                  </a:ln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80" name="Google Shape;280;g122c630533d_4_124"/>
            <p:cNvSpPr/>
            <p:nvPr/>
          </p:nvSpPr>
          <p:spPr>
            <a:xfrm>
              <a:off x="12571413" y="4937125"/>
              <a:ext cx="38100" cy="36513"/>
            </a:xfrm>
            <a:custGeom>
              <a:rect b="b" l="l" r="r" t="t"/>
              <a:pathLst>
                <a:path extrusionOk="0" h="103" w="104">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grpSp>
      <p:pic>
        <p:nvPicPr>
          <p:cNvPr id="281" name="Google Shape;281;g122c630533d_4_124"/>
          <p:cNvPicPr preferRelativeResize="0"/>
          <p:nvPr/>
        </p:nvPicPr>
        <p:blipFill>
          <a:blip r:embed="rId4">
            <a:alphaModFix/>
          </a:blip>
          <a:stretch>
            <a:fillRect/>
          </a:stretch>
        </p:blipFill>
        <p:spPr>
          <a:xfrm>
            <a:off x="2793600" y="1508400"/>
            <a:ext cx="6606000" cy="448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grpSp>
        <p:nvGrpSpPr>
          <p:cNvPr id="286" name="Google Shape;286;g122c630533d_4_181"/>
          <p:cNvGrpSpPr/>
          <p:nvPr/>
        </p:nvGrpSpPr>
        <p:grpSpPr>
          <a:xfrm>
            <a:off x="1652621" y="1155204"/>
            <a:ext cx="8886225" cy="5519227"/>
            <a:chOff x="8540751" y="4843463"/>
            <a:chExt cx="8012104" cy="4562476"/>
          </a:xfrm>
        </p:grpSpPr>
        <p:sp>
          <p:nvSpPr>
            <p:cNvPr id="287" name="Google Shape;287;g122c630533d_4_181"/>
            <p:cNvSpPr/>
            <p:nvPr/>
          </p:nvSpPr>
          <p:spPr>
            <a:xfrm>
              <a:off x="9321800" y="4843463"/>
              <a:ext cx="6480180" cy="4421191"/>
            </a:xfrm>
            <a:custGeom>
              <a:rect b="b" l="l" r="r" t="t"/>
              <a:pathLst>
                <a:path extrusionOk="0" h="12281" w="1800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88" name="Google Shape;288;g122c630533d_4_181"/>
            <p:cNvSpPr/>
            <p:nvPr/>
          </p:nvSpPr>
          <p:spPr>
            <a:xfrm>
              <a:off x="8542336" y="9169402"/>
              <a:ext cx="8008946" cy="142875"/>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89" name="Google Shape;289;g122c630533d_4_181"/>
            <p:cNvSpPr/>
            <p:nvPr/>
          </p:nvSpPr>
          <p:spPr>
            <a:xfrm>
              <a:off x="8542339" y="9169399"/>
              <a:ext cx="8008946" cy="236540"/>
            </a:xfrm>
            <a:custGeom>
              <a:rect b="b" l="l" r="r" t="t"/>
              <a:pathLst>
                <a:path extrusionOk="0" h="657" w="22248">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cap="flat" cmpd="sng" w="1007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90" name="Google Shape;290;g122c630533d_4_181"/>
            <p:cNvSpPr/>
            <p:nvPr/>
          </p:nvSpPr>
          <p:spPr>
            <a:xfrm>
              <a:off x="8540751" y="9312275"/>
              <a:ext cx="8012104" cy="93663"/>
            </a:xfrm>
            <a:custGeom>
              <a:rect b="b" l="l" r="r" t="t"/>
              <a:pathLst>
                <a:path extrusionOk="0" h="262" w="22256">
                  <a:moveTo>
                    <a:pt x="0" y="0"/>
                  </a:moveTo>
                  <a:cubicBezTo>
                    <a:pt x="0" y="0"/>
                    <a:pt x="462" y="261"/>
                    <a:pt x="870" y="261"/>
                  </a:cubicBezTo>
                  <a:lnTo>
                    <a:pt x="21418" y="261"/>
                  </a:lnTo>
                  <a:cubicBezTo>
                    <a:pt x="21898" y="261"/>
                    <a:pt x="22255" y="0"/>
                    <a:pt x="22255" y="0"/>
                  </a:cubicBezTo>
                  <a:lnTo>
                    <a:pt x="0" y="0"/>
                  </a:ln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91" name="Google Shape;291;g122c630533d_4_181"/>
            <p:cNvSpPr/>
            <p:nvPr/>
          </p:nvSpPr>
          <p:spPr>
            <a:xfrm>
              <a:off x="11979275" y="9167813"/>
              <a:ext cx="1141409" cy="88900"/>
            </a:xfrm>
            <a:custGeom>
              <a:rect b="b" l="l" r="r" t="t"/>
              <a:pathLst>
                <a:path extrusionOk="0" h="249" w="3171">
                  <a:moveTo>
                    <a:pt x="0" y="0"/>
                  </a:moveTo>
                  <a:cubicBezTo>
                    <a:pt x="49" y="144"/>
                    <a:pt x="187" y="248"/>
                    <a:pt x="349" y="248"/>
                  </a:cubicBezTo>
                  <a:lnTo>
                    <a:pt x="2821" y="248"/>
                  </a:lnTo>
                  <a:cubicBezTo>
                    <a:pt x="2983" y="248"/>
                    <a:pt x="3120" y="144"/>
                    <a:pt x="3170" y="0"/>
                  </a:cubicBezTo>
                  <a:lnTo>
                    <a:pt x="0" y="0"/>
                  </a:lnTo>
                </a:path>
              </a:pathLst>
            </a:custGeom>
            <a:solidFill>
              <a:srgbClr val="222A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sp>
          <p:nvSpPr>
            <p:cNvPr id="292" name="Google Shape;292;g122c630533d_4_181"/>
            <p:cNvSpPr/>
            <p:nvPr/>
          </p:nvSpPr>
          <p:spPr>
            <a:xfrm>
              <a:off x="12571413" y="4937125"/>
              <a:ext cx="38100" cy="36513"/>
            </a:xfrm>
            <a:custGeom>
              <a:rect b="b" l="l" r="r" t="t"/>
              <a:pathLst>
                <a:path extrusionOk="0" h="103" w="104">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Arial"/>
                <a:ea typeface="Arial"/>
                <a:cs typeface="Arial"/>
                <a:sym typeface="Arial"/>
              </a:endParaRPr>
            </a:p>
          </p:txBody>
        </p:sp>
      </p:grpSp>
      <p:pic>
        <p:nvPicPr>
          <p:cNvPr id="293" name="Google Shape;293;g122c630533d_4_181"/>
          <p:cNvPicPr preferRelativeResize="0"/>
          <p:nvPr/>
        </p:nvPicPr>
        <p:blipFill>
          <a:blip r:embed="rId4">
            <a:alphaModFix/>
          </a:blip>
          <a:stretch>
            <a:fillRect/>
          </a:stretch>
        </p:blipFill>
        <p:spPr>
          <a:xfrm>
            <a:off x="2793000" y="1509067"/>
            <a:ext cx="6606000" cy="4490100"/>
          </a:xfrm>
          <a:prstGeom prst="rect">
            <a:avLst/>
          </a:prstGeom>
          <a:noFill/>
          <a:ln>
            <a:noFill/>
          </a:ln>
        </p:spPr>
      </p:pic>
      <p:sp>
        <p:nvSpPr>
          <p:cNvPr id="294" name="Google Shape;294;g122c630533d_4_181"/>
          <p:cNvSpPr txBox="1"/>
          <p:nvPr/>
        </p:nvSpPr>
        <p:spPr>
          <a:xfrm>
            <a:off x="1652333" y="507433"/>
            <a:ext cx="7832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DataPro App Design (Search Page)</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g122c630533d_4_0"/>
          <p:cNvSpPr/>
          <p:nvPr/>
        </p:nvSpPr>
        <p:spPr>
          <a:xfrm>
            <a:off x="2456815" y="2073275"/>
            <a:ext cx="7629000" cy="160980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00" name="Google Shape;300;g122c630533d_4_0"/>
          <p:cNvSpPr/>
          <p:nvPr/>
        </p:nvSpPr>
        <p:spPr>
          <a:xfrm>
            <a:off x="7112000" y="1393825"/>
            <a:ext cx="1075200" cy="10737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strike="noStrike">
              <a:solidFill>
                <a:schemeClr val="lt1"/>
              </a:solidFill>
              <a:latin typeface="Arial"/>
              <a:ea typeface="Arial"/>
              <a:cs typeface="Arial"/>
              <a:sym typeface="Arial"/>
            </a:endParaRPr>
          </a:p>
        </p:txBody>
      </p:sp>
      <p:sp>
        <p:nvSpPr>
          <p:cNvPr id="301" name="Google Shape;301;g122c630533d_4_0"/>
          <p:cNvSpPr/>
          <p:nvPr/>
        </p:nvSpPr>
        <p:spPr>
          <a:xfrm>
            <a:off x="4613910" y="3522980"/>
            <a:ext cx="495300" cy="49530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strike="noStrike">
              <a:solidFill>
                <a:schemeClr val="lt1"/>
              </a:solidFill>
              <a:latin typeface="Arial"/>
              <a:ea typeface="Arial"/>
              <a:cs typeface="Arial"/>
              <a:sym typeface="Arial"/>
            </a:endParaRPr>
          </a:p>
        </p:txBody>
      </p:sp>
      <p:sp>
        <p:nvSpPr>
          <p:cNvPr id="302" name="Google Shape;302;g122c630533d_4_0"/>
          <p:cNvSpPr txBox="1"/>
          <p:nvPr/>
        </p:nvSpPr>
        <p:spPr>
          <a:xfrm>
            <a:off x="2108200" y="2422525"/>
            <a:ext cx="83649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zh-CN" sz="6000">
                <a:solidFill>
                  <a:schemeClr val="lt1"/>
                </a:solidFill>
              </a:rPr>
              <a:t>Thank you! </a:t>
            </a:r>
            <a:endParaRPr/>
          </a:p>
        </p:txBody>
      </p:sp>
      <p:sp>
        <p:nvSpPr>
          <p:cNvPr id="303" name="Google Shape;303;g122c630533d_4_0"/>
          <p:cNvSpPr/>
          <p:nvPr/>
        </p:nvSpPr>
        <p:spPr>
          <a:xfrm>
            <a:off x="6873875" y="1820545"/>
            <a:ext cx="495300" cy="495300"/>
          </a:xfrm>
          <a:prstGeom prst="ellipse">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grpSp>
        <p:nvGrpSpPr>
          <p:cNvPr id="92" name="Google Shape;92;p2"/>
          <p:cNvGrpSpPr/>
          <p:nvPr/>
        </p:nvGrpSpPr>
        <p:grpSpPr>
          <a:xfrm>
            <a:off x="6971894" y="1513126"/>
            <a:ext cx="4194792" cy="521791"/>
            <a:chOff x="95245" y="30344"/>
            <a:chExt cx="3050877" cy="378900"/>
          </a:xfrm>
        </p:grpSpPr>
        <p:sp>
          <p:nvSpPr>
            <p:cNvPr id="93" name="Google Shape;93;p2"/>
            <p:cNvSpPr/>
            <p:nvPr/>
          </p:nvSpPr>
          <p:spPr>
            <a:xfrm>
              <a:off x="95245" y="72172"/>
              <a:ext cx="358757" cy="229911"/>
            </a:xfrm>
            <a:prstGeom prst="rect">
              <a:avLst/>
            </a:prstGeom>
            <a:solidFill>
              <a:srgbClr val="416A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zh-CN" sz="2800">
                  <a:solidFill>
                    <a:schemeClr val="lt1"/>
                  </a:solidFill>
                </a:rPr>
                <a:t>1</a:t>
              </a:r>
              <a:endParaRPr b="0" i="0" sz="2800" u="none" cap="none" strike="noStrike">
                <a:solidFill>
                  <a:schemeClr val="lt1"/>
                </a:solidFill>
                <a:latin typeface="Arial"/>
                <a:ea typeface="Arial"/>
                <a:cs typeface="Arial"/>
                <a:sym typeface="Arial"/>
              </a:endParaRPr>
            </a:p>
          </p:txBody>
        </p:sp>
        <p:sp>
          <p:nvSpPr>
            <p:cNvPr id="94" name="Google Shape;94;p2"/>
            <p:cNvSpPr/>
            <p:nvPr/>
          </p:nvSpPr>
          <p:spPr>
            <a:xfrm>
              <a:off x="558922" y="30344"/>
              <a:ext cx="2587200" cy="37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100">
                  <a:solidFill>
                    <a:srgbClr val="595959"/>
                  </a:solidFill>
                </a:rPr>
                <a:t>MIE1624 Course Redesign</a:t>
              </a:r>
              <a:endParaRPr sz="2100">
                <a:solidFill>
                  <a:srgbClr val="595959"/>
                </a:solidFill>
              </a:endParaRPr>
            </a:p>
            <a:p>
              <a:pPr indent="0" lvl="0" marL="0" marR="0" rtl="0" algn="l">
                <a:spcBef>
                  <a:spcPts val="0"/>
                </a:spcBef>
                <a:spcAft>
                  <a:spcPts val="0"/>
                </a:spcAft>
                <a:buNone/>
              </a:pPr>
              <a:r>
                <a:t/>
              </a:r>
              <a:endParaRPr sz="2800">
                <a:solidFill>
                  <a:srgbClr val="595959"/>
                </a:solidFill>
              </a:endParaRPr>
            </a:p>
          </p:txBody>
        </p:sp>
      </p:grpSp>
      <p:grpSp>
        <p:nvGrpSpPr>
          <p:cNvPr id="95" name="Google Shape;95;p2"/>
          <p:cNvGrpSpPr/>
          <p:nvPr/>
        </p:nvGrpSpPr>
        <p:grpSpPr>
          <a:xfrm>
            <a:off x="6971894" y="2698725"/>
            <a:ext cx="4562924" cy="521779"/>
            <a:chOff x="95245" y="31819"/>
            <a:chExt cx="3318616" cy="379500"/>
          </a:xfrm>
        </p:grpSpPr>
        <p:sp>
          <p:nvSpPr>
            <p:cNvPr id="96" name="Google Shape;96;p2"/>
            <p:cNvSpPr/>
            <p:nvPr/>
          </p:nvSpPr>
          <p:spPr>
            <a:xfrm>
              <a:off x="95245" y="92989"/>
              <a:ext cx="358757" cy="230264"/>
            </a:xfrm>
            <a:prstGeom prst="rect">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chemeClr val="lt1"/>
                  </a:solidFill>
                </a:rPr>
                <a:t>2</a:t>
              </a:r>
              <a:endParaRPr sz="2800">
                <a:solidFill>
                  <a:schemeClr val="lt1"/>
                </a:solidFill>
                <a:latin typeface="Arial"/>
                <a:ea typeface="Arial"/>
                <a:cs typeface="Arial"/>
                <a:sym typeface="Arial"/>
              </a:endParaRPr>
            </a:p>
          </p:txBody>
        </p:sp>
        <p:sp>
          <p:nvSpPr>
            <p:cNvPr id="97" name="Google Shape;97;p2"/>
            <p:cNvSpPr/>
            <p:nvPr/>
          </p:nvSpPr>
          <p:spPr>
            <a:xfrm>
              <a:off x="558761" y="31819"/>
              <a:ext cx="2855100" cy="37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100">
                  <a:solidFill>
                    <a:srgbClr val="595959"/>
                  </a:solidFill>
                </a:rPr>
                <a:t>Program Curriculum Design</a:t>
              </a:r>
              <a:endParaRPr sz="2100">
                <a:solidFill>
                  <a:srgbClr val="595959"/>
                </a:solidFill>
              </a:endParaRPr>
            </a:p>
          </p:txBody>
        </p:sp>
      </p:grpSp>
      <p:grpSp>
        <p:nvGrpSpPr>
          <p:cNvPr id="98" name="Google Shape;98;p2"/>
          <p:cNvGrpSpPr/>
          <p:nvPr/>
        </p:nvGrpSpPr>
        <p:grpSpPr>
          <a:xfrm>
            <a:off x="6971894" y="3884337"/>
            <a:ext cx="3415820" cy="522009"/>
            <a:chOff x="95245" y="-33237"/>
            <a:chExt cx="2484327" cy="379500"/>
          </a:xfrm>
        </p:grpSpPr>
        <p:sp>
          <p:nvSpPr>
            <p:cNvPr id="99" name="Google Shape;99;p2"/>
            <p:cNvSpPr/>
            <p:nvPr/>
          </p:nvSpPr>
          <p:spPr>
            <a:xfrm>
              <a:off x="95245" y="59234"/>
              <a:ext cx="358757" cy="230264"/>
            </a:xfrm>
            <a:prstGeom prst="rect">
              <a:avLst/>
            </a:prstGeom>
            <a:solidFill>
              <a:srgbClr val="5B80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chemeClr val="lt1"/>
                  </a:solidFill>
                </a:rPr>
                <a:t>3</a:t>
              </a:r>
              <a:endParaRPr sz="2800">
                <a:solidFill>
                  <a:schemeClr val="lt1"/>
                </a:solidFill>
                <a:latin typeface="Arial"/>
                <a:ea typeface="Arial"/>
                <a:cs typeface="Arial"/>
                <a:sym typeface="Arial"/>
              </a:endParaRPr>
            </a:p>
          </p:txBody>
        </p:sp>
        <p:sp>
          <p:nvSpPr>
            <p:cNvPr id="100" name="Google Shape;100;p2"/>
            <p:cNvSpPr/>
            <p:nvPr/>
          </p:nvSpPr>
          <p:spPr>
            <a:xfrm>
              <a:off x="558772" y="-33237"/>
              <a:ext cx="2020800" cy="37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100">
                  <a:solidFill>
                    <a:srgbClr val="595959"/>
                  </a:solidFill>
                </a:rPr>
                <a:t>Program Visualization</a:t>
              </a:r>
              <a:endParaRPr sz="2100">
                <a:solidFill>
                  <a:srgbClr val="595959"/>
                </a:solidFill>
              </a:endParaRPr>
            </a:p>
          </p:txBody>
        </p:sp>
      </p:grpSp>
      <p:grpSp>
        <p:nvGrpSpPr>
          <p:cNvPr id="101" name="Google Shape;101;p2"/>
          <p:cNvGrpSpPr/>
          <p:nvPr/>
        </p:nvGrpSpPr>
        <p:grpSpPr>
          <a:xfrm>
            <a:off x="6971894" y="5088924"/>
            <a:ext cx="4438788" cy="522009"/>
            <a:chOff x="95245" y="-33242"/>
            <a:chExt cx="3228332" cy="379500"/>
          </a:xfrm>
        </p:grpSpPr>
        <p:sp>
          <p:nvSpPr>
            <p:cNvPr id="102" name="Google Shape;102;p2"/>
            <p:cNvSpPr/>
            <p:nvPr/>
          </p:nvSpPr>
          <p:spPr>
            <a:xfrm>
              <a:off x="95245" y="59234"/>
              <a:ext cx="358757" cy="230264"/>
            </a:xfrm>
            <a:prstGeom prst="rect">
              <a:avLst/>
            </a:prstGeom>
            <a:solidFill>
              <a:srgbClr val="F0CB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chemeClr val="lt1"/>
                  </a:solidFill>
                </a:rPr>
                <a:t>4</a:t>
              </a:r>
              <a:endParaRPr sz="2800">
                <a:solidFill>
                  <a:schemeClr val="lt1"/>
                </a:solidFill>
                <a:latin typeface="Arial"/>
                <a:ea typeface="Arial"/>
                <a:cs typeface="Arial"/>
                <a:sym typeface="Arial"/>
              </a:endParaRPr>
            </a:p>
          </p:txBody>
        </p:sp>
        <p:sp>
          <p:nvSpPr>
            <p:cNvPr id="103" name="Google Shape;103;p2"/>
            <p:cNvSpPr/>
            <p:nvPr/>
          </p:nvSpPr>
          <p:spPr>
            <a:xfrm>
              <a:off x="558777" y="-33242"/>
              <a:ext cx="2764800" cy="37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2100">
                  <a:solidFill>
                    <a:srgbClr val="595959"/>
                  </a:solidFill>
                </a:rPr>
                <a:t>Recommender System Design</a:t>
              </a:r>
              <a:endParaRPr sz="2100">
                <a:solidFill>
                  <a:srgbClr val="595959"/>
                </a:solidFill>
              </a:endParaRPr>
            </a:p>
          </p:txBody>
        </p:sp>
      </p:grpSp>
      <p:grpSp>
        <p:nvGrpSpPr>
          <p:cNvPr id="104" name="Google Shape;104;p2"/>
          <p:cNvGrpSpPr/>
          <p:nvPr/>
        </p:nvGrpSpPr>
        <p:grpSpPr>
          <a:xfrm>
            <a:off x="3025150" y="2637188"/>
            <a:ext cx="2998225" cy="1079525"/>
            <a:chOff x="4224" y="4854"/>
            <a:chExt cx="4500" cy="3000"/>
          </a:xfrm>
        </p:grpSpPr>
        <p:sp>
          <p:nvSpPr>
            <p:cNvPr id="105" name="Google Shape;105;p2"/>
            <p:cNvSpPr/>
            <p:nvPr/>
          </p:nvSpPr>
          <p:spPr>
            <a:xfrm>
              <a:off x="4224" y="4854"/>
              <a:ext cx="4500" cy="3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zh-CN" sz="4000">
                  <a:solidFill>
                    <a:srgbClr val="595959"/>
                  </a:solidFill>
                  <a:latin typeface="Arial"/>
                  <a:ea typeface="Arial"/>
                  <a:cs typeface="Arial"/>
                  <a:sym typeface="Arial"/>
                </a:rPr>
                <a:t>CONTEN</a:t>
              </a:r>
              <a:r>
                <a:rPr lang="zh-CN" sz="4000">
                  <a:solidFill>
                    <a:srgbClr val="595959"/>
                  </a:solidFill>
                </a:rPr>
                <a:t>T</a:t>
              </a:r>
              <a:r>
                <a:rPr lang="zh-CN" sz="4000">
                  <a:solidFill>
                    <a:srgbClr val="595959"/>
                  </a:solidFill>
                  <a:latin typeface="Arial"/>
                  <a:ea typeface="Arial"/>
                  <a:cs typeface="Arial"/>
                  <a:sym typeface="Arial"/>
                </a:rPr>
                <a:t>S</a:t>
              </a:r>
              <a:endParaRPr sz="4000">
                <a:solidFill>
                  <a:srgbClr val="595959"/>
                </a:solidFill>
                <a:latin typeface="Arial"/>
                <a:ea typeface="Arial"/>
                <a:cs typeface="Arial"/>
                <a:sym typeface="Arial"/>
              </a:endParaRPr>
            </a:p>
            <a:p>
              <a:pPr indent="0" lvl="0" marL="0" marR="0" rtl="0" algn="ctr">
                <a:lnSpc>
                  <a:spcPct val="150000"/>
                </a:lnSpc>
                <a:spcBef>
                  <a:spcPts val="0"/>
                </a:spcBef>
                <a:spcAft>
                  <a:spcPts val="0"/>
                </a:spcAft>
                <a:buNone/>
              </a:pPr>
              <a:r>
                <a:t/>
              </a:r>
              <a:endParaRPr/>
            </a:p>
          </p:txBody>
        </p:sp>
        <p:cxnSp>
          <p:nvCxnSpPr>
            <p:cNvPr id="106" name="Google Shape;106;p2"/>
            <p:cNvCxnSpPr/>
            <p:nvPr/>
          </p:nvCxnSpPr>
          <p:spPr>
            <a:xfrm>
              <a:off x="5042" y="7054"/>
              <a:ext cx="2700" cy="0"/>
            </a:xfrm>
            <a:prstGeom prst="straightConnector1">
              <a:avLst/>
            </a:prstGeom>
            <a:noFill/>
            <a:ln cap="flat" cmpd="sng" w="28575">
              <a:solidFill>
                <a:srgbClr val="F0CB87"/>
              </a:solidFill>
              <a:prstDash val="solid"/>
              <a:miter lim="800000"/>
              <a:headEnd len="sm" w="sm" type="none"/>
              <a:tailEnd len="sm" w="sm" type="none"/>
            </a:ln>
          </p:spPr>
        </p:cxnSp>
        <p:cxnSp>
          <p:nvCxnSpPr>
            <p:cNvPr id="107" name="Google Shape;107;p2"/>
            <p:cNvCxnSpPr/>
            <p:nvPr/>
          </p:nvCxnSpPr>
          <p:spPr>
            <a:xfrm>
              <a:off x="5042" y="7600"/>
              <a:ext cx="2700" cy="0"/>
            </a:xfrm>
            <a:prstGeom prst="straightConnector1">
              <a:avLst/>
            </a:prstGeom>
            <a:noFill/>
            <a:ln cap="flat" cmpd="sng" w="76200">
              <a:solidFill>
                <a:srgbClr val="F0CB87"/>
              </a:solidFill>
              <a:prstDash val="solid"/>
              <a:miter lim="800000"/>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cxnSp>
        <p:nvCxnSpPr>
          <p:cNvPr id="112" name="Google Shape;112;p3"/>
          <p:cNvCxnSpPr/>
          <p:nvPr/>
        </p:nvCxnSpPr>
        <p:spPr>
          <a:xfrm rot="10800000">
            <a:off x="4927236" y="2434861"/>
            <a:ext cx="0" cy="2565899"/>
          </a:xfrm>
          <a:prstGeom prst="straightConnector1">
            <a:avLst/>
          </a:prstGeom>
          <a:noFill/>
          <a:ln cap="flat" cmpd="sng" w="12700">
            <a:solidFill>
              <a:srgbClr val="080808"/>
            </a:solidFill>
            <a:prstDash val="dash"/>
            <a:miter lim="800000"/>
            <a:headEnd len="sm" w="sm" type="none"/>
            <a:tailEnd len="sm" w="sm" type="none"/>
          </a:ln>
        </p:spPr>
      </p:cxnSp>
      <p:sp>
        <p:nvSpPr>
          <p:cNvPr id="113" name="Google Shape;113;p3"/>
          <p:cNvSpPr txBox="1"/>
          <p:nvPr/>
        </p:nvSpPr>
        <p:spPr>
          <a:xfrm>
            <a:off x="3106403" y="4385682"/>
            <a:ext cx="1203795" cy="32893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2135">
                <a:solidFill>
                  <a:srgbClr val="595959"/>
                </a:solidFill>
                <a:latin typeface="Arial"/>
                <a:ea typeface="Arial"/>
                <a:cs typeface="Arial"/>
                <a:sym typeface="Arial"/>
              </a:rPr>
              <a:t>PART 01</a:t>
            </a:r>
            <a:endParaRPr/>
          </a:p>
        </p:txBody>
      </p:sp>
      <p:sp>
        <p:nvSpPr>
          <p:cNvPr id="114" name="Google Shape;114;p3"/>
          <p:cNvSpPr/>
          <p:nvPr/>
        </p:nvSpPr>
        <p:spPr>
          <a:xfrm>
            <a:off x="2945851" y="2453624"/>
            <a:ext cx="1526556" cy="1526556"/>
          </a:xfrm>
          <a:prstGeom prst="ellipse">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80808"/>
              </a:solidFill>
              <a:latin typeface="Arial"/>
              <a:ea typeface="Arial"/>
              <a:cs typeface="Arial"/>
              <a:sym typeface="Arial"/>
            </a:endParaRPr>
          </a:p>
        </p:txBody>
      </p:sp>
      <p:sp>
        <p:nvSpPr>
          <p:cNvPr id="115" name="Google Shape;115;p3"/>
          <p:cNvSpPr txBox="1"/>
          <p:nvPr/>
        </p:nvSpPr>
        <p:spPr>
          <a:xfrm>
            <a:off x="3252784" y="2736654"/>
            <a:ext cx="1203900" cy="1025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6665">
                <a:solidFill>
                  <a:schemeClr val="lt1"/>
                </a:solidFill>
                <a:latin typeface="Arial"/>
                <a:ea typeface="Arial"/>
                <a:cs typeface="Arial"/>
                <a:sym typeface="Arial"/>
              </a:rPr>
              <a:t>0</a:t>
            </a:r>
            <a:r>
              <a:rPr lang="zh-CN" sz="6665">
                <a:solidFill>
                  <a:schemeClr val="lt1"/>
                </a:solidFill>
                <a:latin typeface="Arial"/>
                <a:ea typeface="Arial"/>
                <a:cs typeface="Arial"/>
                <a:sym typeface="Arial"/>
              </a:rPr>
              <a:t>1</a:t>
            </a:r>
            <a:endParaRPr/>
          </a:p>
        </p:txBody>
      </p:sp>
      <p:sp>
        <p:nvSpPr>
          <p:cNvPr id="116" name="Google Shape;116;p3"/>
          <p:cNvSpPr txBox="1"/>
          <p:nvPr/>
        </p:nvSpPr>
        <p:spPr>
          <a:xfrm>
            <a:off x="5332730" y="3058160"/>
            <a:ext cx="5844600" cy="692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zh-CN" sz="3900">
                <a:solidFill>
                  <a:srgbClr val="E5A83E"/>
                </a:solidFill>
              </a:rPr>
              <a:t>MIE1624 course redesign</a:t>
            </a:r>
            <a:endParaRPr sz="3200">
              <a:solidFill>
                <a:srgbClr val="E5A83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2112548e79_0_2"/>
          <p:cNvSpPr txBox="1"/>
          <p:nvPr/>
        </p:nvSpPr>
        <p:spPr>
          <a:xfrm>
            <a:off x="853150" y="842225"/>
            <a:ext cx="2745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3500">
                <a:solidFill>
                  <a:srgbClr val="416AC2"/>
                </a:solidFill>
                <a:latin typeface="Calibri"/>
                <a:ea typeface="Calibri"/>
                <a:cs typeface="Calibri"/>
                <a:sym typeface="Calibri"/>
              </a:rPr>
              <a:t>Resourse</a:t>
            </a:r>
            <a:endParaRPr b="1" sz="3500">
              <a:solidFill>
                <a:srgbClr val="416AC2"/>
              </a:solidFill>
              <a:latin typeface="Calibri"/>
              <a:ea typeface="Calibri"/>
              <a:cs typeface="Calibri"/>
              <a:sym typeface="Calibri"/>
            </a:endParaRPr>
          </a:p>
        </p:txBody>
      </p:sp>
      <p:sp>
        <p:nvSpPr>
          <p:cNvPr id="123" name="Google Shape;123;g12112548e79_0_2"/>
          <p:cNvSpPr txBox="1"/>
          <p:nvPr/>
        </p:nvSpPr>
        <p:spPr>
          <a:xfrm>
            <a:off x="2570375" y="2001625"/>
            <a:ext cx="6333000" cy="2185800"/>
          </a:xfrm>
          <a:prstGeom prst="rect">
            <a:avLst/>
          </a:prstGeom>
          <a:noFill/>
          <a:ln>
            <a:noFill/>
          </a:ln>
        </p:spPr>
        <p:txBody>
          <a:bodyPr anchorCtr="0" anchor="t" bIns="91425" lIns="91425" spcFirstLastPara="1" rIns="91425" wrap="square" tIns="91425">
            <a:spAutoFit/>
          </a:bodyPr>
          <a:lstStyle/>
          <a:p>
            <a:pPr indent="-387350" lvl="0" marL="457200" rtl="0" algn="l">
              <a:lnSpc>
                <a:spcPct val="140000"/>
              </a:lnSpc>
              <a:spcBef>
                <a:spcPts val="0"/>
              </a:spcBef>
              <a:spcAft>
                <a:spcPts val="0"/>
              </a:spcAft>
              <a:buClr>
                <a:schemeClr val="dk1"/>
              </a:buClr>
              <a:buSzPts val="2500"/>
              <a:buFont typeface="Times New Roman"/>
              <a:buChar char="●"/>
            </a:pPr>
            <a:r>
              <a:rPr lang="zh-CN" sz="2500">
                <a:solidFill>
                  <a:schemeClr val="dk1"/>
                </a:solidFill>
                <a:latin typeface="Times New Roman"/>
                <a:ea typeface="Times New Roman"/>
                <a:cs typeface="Times New Roman"/>
                <a:sym typeface="Times New Roman"/>
              </a:rPr>
              <a:t>Kaggle Machine Learning &amp; Data Science Survey 2021</a:t>
            </a:r>
            <a:endParaRPr sz="2500">
              <a:solidFill>
                <a:schemeClr val="dk1"/>
              </a:solidFill>
              <a:latin typeface="Times New Roman"/>
              <a:ea typeface="Times New Roman"/>
              <a:cs typeface="Times New Roman"/>
              <a:sym typeface="Times New Roman"/>
            </a:endParaRPr>
          </a:p>
          <a:p>
            <a:pPr indent="0" lvl="0" marL="457200" rtl="0" algn="l">
              <a:lnSpc>
                <a:spcPct val="14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387350" lvl="0" marL="457200" rtl="0" algn="just">
              <a:lnSpc>
                <a:spcPct val="140000"/>
              </a:lnSpc>
              <a:spcBef>
                <a:spcPts val="0"/>
              </a:spcBef>
              <a:spcAft>
                <a:spcPts val="0"/>
              </a:spcAft>
              <a:buClr>
                <a:schemeClr val="dk1"/>
              </a:buClr>
              <a:buSzPts val="2500"/>
              <a:buFont typeface="Times New Roman"/>
              <a:buChar char="●"/>
            </a:pPr>
            <a:r>
              <a:rPr lang="zh-CN" sz="2500">
                <a:solidFill>
                  <a:schemeClr val="dk1"/>
                </a:solidFill>
                <a:latin typeface="Times New Roman"/>
                <a:ea typeface="Times New Roman"/>
                <a:cs typeface="Times New Roman"/>
                <a:sym typeface="Times New Roman"/>
              </a:rPr>
              <a:t>Similar courses </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4"/>
          <p:cNvSpPr txBox="1"/>
          <p:nvPr/>
        </p:nvSpPr>
        <p:spPr>
          <a:xfrm>
            <a:off x="1656715" y="570230"/>
            <a:ext cx="3369900" cy="415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zh-CN" sz="2100">
                <a:solidFill>
                  <a:srgbClr val="416AC2"/>
                </a:solidFill>
              </a:rPr>
              <a:t>Analysis the survey data</a:t>
            </a:r>
            <a:endParaRPr b="1" sz="2100">
              <a:solidFill>
                <a:srgbClr val="416AC2"/>
              </a:solidFill>
            </a:endParaRPr>
          </a:p>
        </p:txBody>
      </p:sp>
      <p:grpSp>
        <p:nvGrpSpPr>
          <p:cNvPr id="129" name="Google Shape;129;p4"/>
          <p:cNvGrpSpPr/>
          <p:nvPr/>
        </p:nvGrpSpPr>
        <p:grpSpPr>
          <a:xfrm>
            <a:off x="6518910" y="1733550"/>
            <a:ext cx="609600" cy="609600"/>
            <a:chOff x="10552" y="3225"/>
            <a:chExt cx="960" cy="960"/>
          </a:xfrm>
        </p:grpSpPr>
        <p:sp>
          <p:nvSpPr>
            <p:cNvPr id="130" name="Google Shape;130;p4"/>
            <p:cNvSpPr/>
            <p:nvPr/>
          </p:nvSpPr>
          <p:spPr>
            <a:xfrm>
              <a:off x="10552" y="3225"/>
              <a:ext cx="960" cy="960"/>
            </a:xfrm>
            <a:prstGeom prst="roundRect">
              <a:avLst>
                <a:gd fmla="val 16667" name="adj"/>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4"/>
            <p:cNvSpPr/>
            <p:nvPr/>
          </p:nvSpPr>
          <p:spPr>
            <a:xfrm>
              <a:off x="10836" y="3420"/>
              <a:ext cx="391" cy="570"/>
            </a:xfrm>
            <a:custGeom>
              <a:rect b="b" l="l" r="r" t="t"/>
              <a:pathLst>
                <a:path extrusionOk="0" h="7768" w="5341">
                  <a:moveTo>
                    <a:pt x="4967" y="1831"/>
                  </a:moveTo>
                  <a:lnTo>
                    <a:pt x="4967" y="1276"/>
                  </a:lnTo>
                  <a:lnTo>
                    <a:pt x="5341" y="1276"/>
                  </a:lnTo>
                  <a:lnTo>
                    <a:pt x="5341" y="0"/>
                  </a:lnTo>
                  <a:lnTo>
                    <a:pt x="0" y="0"/>
                  </a:lnTo>
                  <a:lnTo>
                    <a:pt x="0" y="1276"/>
                  </a:lnTo>
                  <a:lnTo>
                    <a:pt x="374" y="1276"/>
                  </a:lnTo>
                  <a:lnTo>
                    <a:pt x="374" y="1831"/>
                  </a:lnTo>
                  <a:cubicBezTo>
                    <a:pt x="374" y="2719"/>
                    <a:pt x="855" y="3496"/>
                    <a:pt x="1495" y="3884"/>
                  </a:cubicBezTo>
                  <a:cubicBezTo>
                    <a:pt x="801" y="4328"/>
                    <a:pt x="374" y="5049"/>
                    <a:pt x="374" y="5937"/>
                  </a:cubicBezTo>
                  <a:lnTo>
                    <a:pt x="374" y="6492"/>
                  </a:lnTo>
                  <a:lnTo>
                    <a:pt x="0" y="6492"/>
                  </a:lnTo>
                  <a:lnTo>
                    <a:pt x="0" y="7768"/>
                  </a:lnTo>
                  <a:lnTo>
                    <a:pt x="5341" y="7768"/>
                  </a:lnTo>
                  <a:lnTo>
                    <a:pt x="5341" y="6492"/>
                  </a:lnTo>
                  <a:lnTo>
                    <a:pt x="4967" y="6492"/>
                  </a:lnTo>
                  <a:lnTo>
                    <a:pt x="4967" y="5937"/>
                  </a:lnTo>
                  <a:cubicBezTo>
                    <a:pt x="4967" y="5049"/>
                    <a:pt x="4486" y="4272"/>
                    <a:pt x="3845" y="3884"/>
                  </a:cubicBezTo>
                  <a:cubicBezTo>
                    <a:pt x="4486" y="3440"/>
                    <a:pt x="4967" y="2719"/>
                    <a:pt x="4967" y="1831"/>
                  </a:cubicBezTo>
                  <a:close/>
                  <a:moveTo>
                    <a:pt x="4326" y="5937"/>
                  </a:moveTo>
                  <a:lnTo>
                    <a:pt x="4326" y="6492"/>
                  </a:lnTo>
                  <a:lnTo>
                    <a:pt x="1015" y="6492"/>
                  </a:lnTo>
                  <a:lnTo>
                    <a:pt x="1015" y="5937"/>
                  </a:lnTo>
                  <a:cubicBezTo>
                    <a:pt x="1015" y="4994"/>
                    <a:pt x="1763" y="4217"/>
                    <a:pt x="2670" y="4217"/>
                  </a:cubicBezTo>
                  <a:cubicBezTo>
                    <a:pt x="3578" y="4217"/>
                    <a:pt x="4326" y="4994"/>
                    <a:pt x="4326" y="5937"/>
                  </a:cubicBezTo>
                  <a:lnTo>
                    <a:pt x="4326" y="5937"/>
                  </a:lnTo>
                  <a:close/>
                  <a:moveTo>
                    <a:pt x="2670" y="3551"/>
                  </a:moveTo>
                  <a:cubicBezTo>
                    <a:pt x="1763" y="3551"/>
                    <a:pt x="1015" y="2774"/>
                    <a:pt x="1015" y="1831"/>
                  </a:cubicBezTo>
                  <a:lnTo>
                    <a:pt x="1015" y="1276"/>
                  </a:lnTo>
                  <a:lnTo>
                    <a:pt x="4326" y="1276"/>
                  </a:lnTo>
                  <a:lnTo>
                    <a:pt x="4326" y="1831"/>
                  </a:lnTo>
                  <a:cubicBezTo>
                    <a:pt x="4326" y="2774"/>
                    <a:pt x="3578" y="3551"/>
                    <a:pt x="2670" y="3551"/>
                  </a:cubicBezTo>
                  <a:close/>
                  <a:moveTo>
                    <a:pt x="2670" y="3551"/>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4"/>
          <p:cNvGrpSpPr/>
          <p:nvPr/>
        </p:nvGrpSpPr>
        <p:grpSpPr>
          <a:xfrm>
            <a:off x="6518910" y="3249295"/>
            <a:ext cx="609600" cy="609600"/>
            <a:chOff x="10552" y="3225"/>
            <a:chExt cx="960" cy="960"/>
          </a:xfrm>
        </p:grpSpPr>
        <p:sp>
          <p:nvSpPr>
            <p:cNvPr id="133" name="Google Shape;133;p4"/>
            <p:cNvSpPr/>
            <p:nvPr/>
          </p:nvSpPr>
          <p:spPr>
            <a:xfrm>
              <a:off x="10552" y="3225"/>
              <a:ext cx="960" cy="96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4"/>
            <p:cNvSpPr/>
            <p:nvPr/>
          </p:nvSpPr>
          <p:spPr>
            <a:xfrm>
              <a:off x="10746" y="3420"/>
              <a:ext cx="569" cy="570"/>
            </a:xfrm>
            <a:custGeom>
              <a:rect b="b" l="l" r="r" t="t"/>
              <a:pathLst>
                <a:path extrusionOk="0" h="7778" w="7777">
                  <a:moveTo>
                    <a:pt x="7771" y="330"/>
                  </a:moveTo>
                  <a:cubicBezTo>
                    <a:pt x="7745" y="184"/>
                    <a:pt x="7636" y="68"/>
                    <a:pt x="7495" y="23"/>
                  </a:cubicBezTo>
                  <a:cubicBezTo>
                    <a:pt x="7448" y="9"/>
                    <a:pt x="7406" y="0"/>
                    <a:pt x="7388" y="9"/>
                  </a:cubicBezTo>
                  <a:lnTo>
                    <a:pt x="7387" y="9"/>
                  </a:lnTo>
                  <a:lnTo>
                    <a:pt x="88" y="3432"/>
                  </a:lnTo>
                  <a:cubicBezTo>
                    <a:pt x="74" y="3438"/>
                    <a:pt x="59" y="3466"/>
                    <a:pt x="47" y="3499"/>
                  </a:cubicBezTo>
                  <a:cubicBezTo>
                    <a:pt x="10" y="3594"/>
                    <a:pt x="0" y="3697"/>
                    <a:pt x="15" y="3798"/>
                  </a:cubicBezTo>
                  <a:cubicBezTo>
                    <a:pt x="20" y="3838"/>
                    <a:pt x="29" y="3878"/>
                    <a:pt x="44" y="3905"/>
                  </a:cubicBezTo>
                  <a:cubicBezTo>
                    <a:pt x="56" y="3929"/>
                    <a:pt x="69" y="3948"/>
                    <a:pt x="80" y="3954"/>
                  </a:cubicBezTo>
                  <a:lnTo>
                    <a:pt x="2584" y="5208"/>
                  </a:lnTo>
                  <a:lnTo>
                    <a:pt x="3837" y="7719"/>
                  </a:lnTo>
                  <a:cubicBezTo>
                    <a:pt x="3845" y="7736"/>
                    <a:pt x="3893" y="7749"/>
                    <a:pt x="3945" y="7759"/>
                  </a:cubicBezTo>
                  <a:cubicBezTo>
                    <a:pt x="4050" y="7778"/>
                    <a:pt x="4158" y="7777"/>
                    <a:pt x="4262" y="7753"/>
                  </a:cubicBezTo>
                  <a:cubicBezTo>
                    <a:pt x="4310" y="7743"/>
                    <a:pt x="4350" y="7728"/>
                    <a:pt x="4358" y="7712"/>
                  </a:cubicBezTo>
                  <a:lnTo>
                    <a:pt x="7772" y="394"/>
                  </a:lnTo>
                  <a:cubicBezTo>
                    <a:pt x="7777" y="381"/>
                    <a:pt x="7777" y="358"/>
                    <a:pt x="7771" y="330"/>
                  </a:cubicBezTo>
                  <a:close/>
                  <a:moveTo>
                    <a:pt x="2685" y="4551"/>
                  </a:moveTo>
                  <a:lnTo>
                    <a:pt x="1204" y="3809"/>
                  </a:lnTo>
                  <a:cubicBezTo>
                    <a:pt x="1146" y="3780"/>
                    <a:pt x="1128" y="3713"/>
                    <a:pt x="1151" y="3662"/>
                  </a:cubicBezTo>
                  <a:cubicBezTo>
                    <a:pt x="1161" y="3638"/>
                    <a:pt x="1180" y="3618"/>
                    <a:pt x="1207" y="3605"/>
                  </a:cubicBezTo>
                  <a:lnTo>
                    <a:pt x="5962" y="1375"/>
                  </a:lnTo>
                  <a:lnTo>
                    <a:pt x="2815" y="4530"/>
                  </a:lnTo>
                  <a:cubicBezTo>
                    <a:pt x="2781" y="4565"/>
                    <a:pt x="2728" y="4573"/>
                    <a:pt x="2685" y="4551"/>
                  </a:cubicBezTo>
                  <a:close/>
                  <a:moveTo>
                    <a:pt x="6409" y="1822"/>
                  </a:moveTo>
                  <a:lnTo>
                    <a:pt x="4184" y="6591"/>
                  </a:lnTo>
                  <a:cubicBezTo>
                    <a:pt x="4144" y="6676"/>
                    <a:pt x="4023" y="6678"/>
                    <a:pt x="3980" y="6593"/>
                  </a:cubicBezTo>
                  <a:lnTo>
                    <a:pt x="3240" y="5108"/>
                  </a:lnTo>
                  <a:cubicBezTo>
                    <a:pt x="3224" y="5077"/>
                    <a:pt x="3225" y="5041"/>
                    <a:pt x="3239" y="5010"/>
                  </a:cubicBezTo>
                  <a:cubicBezTo>
                    <a:pt x="3243" y="5000"/>
                    <a:pt x="3250" y="4991"/>
                    <a:pt x="3257" y="4982"/>
                  </a:cubicBezTo>
                  <a:cubicBezTo>
                    <a:pt x="3258" y="4981"/>
                    <a:pt x="3260" y="4979"/>
                    <a:pt x="3261" y="4978"/>
                  </a:cubicBezTo>
                  <a:lnTo>
                    <a:pt x="6409" y="182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6518910" y="4765040"/>
            <a:ext cx="609600" cy="609600"/>
            <a:chOff x="10552" y="3225"/>
            <a:chExt cx="960" cy="960"/>
          </a:xfrm>
        </p:grpSpPr>
        <p:sp>
          <p:nvSpPr>
            <p:cNvPr id="136" name="Google Shape;136;p4"/>
            <p:cNvSpPr/>
            <p:nvPr/>
          </p:nvSpPr>
          <p:spPr>
            <a:xfrm>
              <a:off x="10552" y="3225"/>
              <a:ext cx="960" cy="960"/>
            </a:xfrm>
            <a:prstGeom prst="roundRect">
              <a:avLst>
                <a:gd fmla="val 16667" name="adj"/>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4"/>
            <p:cNvSpPr/>
            <p:nvPr/>
          </p:nvSpPr>
          <p:spPr>
            <a:xfrm>
              <a:off x="10746" y="3437"/>
              <a:ext cx="570" cy="534"/>
            </a:xfrm>
            <a:custGeom>
              <a:rect b="b" l="l" r="r" t="t"/>
              <a:pathLst>
                <a:path extrusionOk="0" h="7767" w="8285">
                  <a:moveTo>
                    <a:pt x="2278" y="5620"/>
                  </a:moveTo>
                  <a:cubicBezTo>
                    <a:pt x="2278" y="5790"/>
                    <a:pt x="2417" y="5927"/>
                    <a:pt x="2589" y="5927"/>
                  </a:cubicBezTo>
                  <a:lnTo>
                    <a:pt x="5696" y="5927"/>
                  </a:lnTo>
                  <a:cubicBezTo>
                    <a:pt x="5867" y="5927"/>
                    <a:pt x="6006" y="5790"/>
                    <a:pt x="6006" y="5620"/>
                  </a:cubicBezTo>
                  <a:cubicBezTo>
                    <a:pt x="6006" y="5451"/>
                    <a:pt x="5867" y="5314"/>
                    <a:pt x="5696" y="5314"/>
                  </a:cubicBezTo>
                  <a:lnTo>
                    <a:pt x="2589" y="5314"/>
                  </a:lnTo>
                  <a:cubicBezTo>
                    <a:pt x="2417" y="5314"/>
                    <a:pt x="2278" y="5451"/>
                    <a:pt x="2278" y="5620"/>
                  </a:cubicBezTo>
                  <a:lnTo>
                    <a:pt x="2278" y="5620"/>
                  </a:lnTo>
                  <a:close/>
                  <a:moveTo>
                    <a:pt x="2278" y="4394"/>
                  </a:moveTo>
                  <a:cubicBezTo>
                    <a:pt x="2278" y="4563"/>
                    <a:pt x="2417" y="4701"/>
                    <a:pt x="2589" y="4701"/>
                  </a:cubicBezTo>
                  <a:lnTo>
                    <a:pt x="5696" y="4701"/>
                  </a:lnTo>
                  <a:cubicBezTo>
                    <a:pt x="5867" y="4701"/>
                    <a:pt x="6006" y="4563"/>
                    <a:pt x="6006" y="4394"/>
                  </a:cubicBezTo>
                  <a:cubicBezTo>
                    <a:pt x="6006" y="4225"/>
                    <a:pt x="5867" y="4088"/>
                    <a:pt x="5696" y="4088"/>
                  </a:cubicBezTo>
                  <a:lnTo>
                    <a:pt x="2589" y="4088"/>
                  </a:lnTo>
                  <a:cubicBezTo>
                    <a:pt x="2417" y="4088"/>
                    <a:pt x="2278" y="4225"/>
                    <a:pt x="2278" y="4394"/>
                  </a:cubicBezTo>
                  <a:lnTo>
                    <a:pt x="2278" y="4394"/>
                  </a:lnTo>
                  <a:close/>
                  <a:moveTo>
                    <a:pt x="3728" y="1207"/>
                  </a:moveTo>
                  <a:cubicBezTo>
                    <a:pt x="3728" y="992"/>
                    <a:pt x="3913" y="817"/>
                    <a:pt x="4142" y="817"/>
                  </a:cubicBezTo>
                  <a:cubicBezTo>
                    <a:pt x="4371" y="817"/>
                    <a:pt x="4556" y="992"/>
                    <a:pt x="4556" y="1207"/>
                  </a:cubicBezTo>
                  <a:lnTo>
                    <a:pt x="4556" y="2267"/>
                  </a:lnTo>
                  <a:cubicBezTo>
                    <a:pt x="4556" y="2482"/>
                    <a:pt x="4371" y="2657"/>
                    <a:pt x="4142" y="2657"/>
                  </a:cubicBezTo>
                  <a:cubicBezTo>
                    <a:pt x="3913" y="2657"/>
                    <a:pt x="3728" y="2482"/>
                    <a:pt x="3728" y="2267"/>
                  </a:cubicBezTo>
                  <a:lnTo>
                    <a:pt x="3728" y="1207"/>
                  </a:lnTo>
                  <a:close/>
                  <a:moveTo>
                    <a:pt x="3106" y="1040"/>
                  </a:moveTo>
                  <a:lnTo>
                    <a:pt x="3106" y="2248"/>
                  </a:lnTo>
                  <a:cubicBezTo>
                    <a:pt x="3116" y="2814"/>
                    <a:pt x="3576" y="3270"/>
                    <a:pt x="4142" y="3270"/>
                  </a:cubicBezTo>
                  <a:cubicBezTo>
                    <a:pt x="4708" y="3270"/>
                    <a:pt x="5168" y="2814"/>
                    <a:pt x="5178" y="2248"/>
                  </a:cubicBezTo>
                  <a:lnTo>
                    <a:pt x="5178" y="1040"/>
                  </a:lnTo>
                  <a:cubicBezTo>
                    <a:pt x="5178" y="465"/>
                    <a:pt x="4714" y="0"/>
                    <a:pt x="4142" y="0"/>
                  </a:cubicBezTo>
                  <a:cubicBezTo>
                    <a:pt x="3570" y="0"/>
                    <a:pt x="3106" y="465"/>
                    <a:pt x="3106" y="1040"/>
                  </a:cubicBezTo>
                  <a:close/>
                  <a:moveTo>
                    <a:pt x="1325" y="2248"/>
                  </a:moveTo>
                  <a:lnTo>
                    <a:pt x="3106" y="2248"/>
                  </a:lnTo>
                  <a:lnTo>
                    <a:pt x="3106" y="1635"/>
                  </a:lnTo>
                  <a:lnTo>
                    <a:pt x="828" y="1635"/>
                  </a:lnTo>
                  <a:cubicBezTo>
                    <a:pt x="371" y="1635"/>
                    <a:pt x="0" y="2001"/>
                    <a:pt x="0" y="2452"/>
                  </a:cubicBezTo>
                  <a:lnTo>
                    <a:pt x="0" y="6949"/>
                  </a:lnTo>
                  <a:cubicBezTo>
                    <a:pt x="0" y="7401"/>
                    <a:pt x="371" y="7767"/>
                    <a:pt x="828" y="7767"/>
                  </a:cubicBezTo>
                  <a:lnTo>
                    <a:pt x="7456" y="7767"/>
                  </a:lnTo>
                  <a:cubicBezTo>
                    <a:pt x="7913" y="7767"/>
                    <a:pt x="8285" y="7401"/>
                    <a:pt x="8285" y="6949"/>
                  </a:cubicBezTo>
                  <a:lnTo>
                    <a:pt x="8285" y="2452"/>
                  </a:lnTo>
                  <a:cubicBezTo>
                    <a:pt x="8285" y="2001"/>
                    <a:pt x="7913" y="1635"/>
                    <a:pt x="7456" y="1635"/>
                  </a:cubicBezTo>
                  <a:lnTo>
                    <a:pt x="5178" y="1635"/>
                  </a:lnTo>
                  <a:lnTo>
                    <a:pt x="5178" y="2248"/>
                  </a:lnTo>
                  <a:lnTo>
                    <a:pt x="6959" y="2248"/>
                  </a:lnTo>
                  <a:cubicBezTo>
                    <a:pt x="7348" y="2248"/>
                    <a:pt x="7663" y="2559"/>
                    <a:pt x="7663" y="2943"/>
                  </a:cubicBezTo>
                  <a:lnTo>
                    <a:pt x="7663" y="6458"/>
                  </a:lnTo>
                  <a:cubicBezTo>
                    <a:pt x="7663" y="6842"/>
                    <a:pt x="7348" y="7153"/>
                    <a:pt x="6959" y="7153"/>
                  </a:cubicBezTo>
                  <a:lnTo>
                    <a:pt x="1325" y="7153"/>
                  </a:lnTo>
                  <a:cubicBezTo>
                    <a:pt x="936" y="7153"/>
                    <a:pt x="621" y="6842"/>
                    <a:pt x="621" y="6458"/>
                  </a:cubicBezTo>
                  <a:lnTo>
                    <a:pt x="621" y="2943"/>
                  </a:lnTo>
                  <a:cubicBezTo>
                    <a:pt x="621" y="2559"/>
                    <a:pt x="936" y="2248"/>
                    <a:pt x="1325" y="2248"/>
                  </a:cubicBezTo>
                  <a:close/>
                  <a:moveTo>
                    <a:pt x="1325" y="2248"/>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4"/>
          <p:cNvSpPr txBox="1"/>
          <p:nvPr/>
        </p:nvSpPr>
        <p:spPr>
          <a:xfrm>
            <a:off x="7307735" y="1696640"/>
            <a:ext cx="4276200" cy="683400"/>
          </a:xfrm>
          <a:prstGeom prst="rect">
            <a:avLst/>
          </a:prstGeom>
          <a:noFill/>
          <a:ln>
            <a:noFill/>
          </a:ln>
        </p:spPr>
        <p:txBody>
          <a:bodyPr anchorCtr="0" anchor="t" bIns="45700" lIns="91425" spcFirstLastPara="1" rIns="91425" wrap="square" tIns="45700">
            <a:spAutoFit/>
          </a:bodyPr>
          <a:lstStyle/>
          <a:p>
            <a:pPr indent="0" lvl="0" marL="0" rtl="0" algn="l">
              <a:lnSpc>
                <a:spcPct val="140000"/>
              </a:lnSpc>
              <a:spcBef>
                <a:spcPts val="0"/>
              </a:spcBef>
              <a:spcAft>
                <a:spcPts val="0"/>
              </a:spcAft>
              <a:buClr>
                <a:schemeClr val="dk1"/>
              </a:buClr>
              <a:buSzPts val="1100"/>
              <a:buFont typeface="Arial"/>
              <a:buNone/>
            </a:pPr>
            <a:r>
              <a:rPr lang="zh-CN" sz="1600">
                <a:solidFill>
                  <a:schemeClr val="dk1"/>
                </a:solidFill>
                <a:latin typeface="Times New Roman"/>
                <a:ea typeface="Times New Roman"/>
                <a:cs typeface="Times New Roman"/>
                <a:sym typeface="Times New Roman"/>
              </a:rPr>
              <a:t>The most popular computer programming languages are Python, SQL and R.</a:t>
            </a:r>
            <a:endParaRPr sz="1800">
              <a:solidFill>
                <a:srgbClr val="262626"/>
              </a:solidFill>
              <a:latin typeface="Arial"/>
              <a:ea typeface="Arial"/>
              <a:cs typeface="Arial"/>
              <a:sym typeface="Arial"/>
            </a:endParaRPr>
          </a:p>
        </p:txBody>
      </p:sp>
      <p:sp>
        <p:nvSpPr>
          <p:cNvPr id="139" name="Google Shape;139;p4"/>
          <p:cNvSpPr txBox="1"/>
          <p:nvPr/>
        </p:nvSpPr>
        <p:spPr>
          <a:xfrm>
            <a:off x="7307735" y="3127805"/>
            <a:ext cx="4276200" cy="1373100"/>
          </a:xfrm>
          <a:prstGeom prst="rect">
            <a:avLst/>
          </a:prstGeom>
          <a:noFill/>
          <a:ln>
            <a:noFill/>
          </a:ln>
        </p:spPr>
        <p:txBody>
          <a:bodyPr anchorCtr="0" anchor="t" bIns="45700" lIns="91425" spcFirstLastPara="1" rIns="91425" wrap="square" tIns="45700">
            <a:spAutoFit/>
          </a:bodyPr>
          <a:lstStyle/>
          <a:p>
            <a:pPr indent="0" lvl="0" marL="0" rtl="0" algn="l">
              <a:lnSpc>
                <a:spcPct val="140000"/>
              </a:lnSpc>
              <a:spcBef>
                <a:spcPts val="0"/>
              </a:spcBef>
              <a:spcAft>
                <a:spcPts val="0"/>
              </a:spcAft>
              <a:buClr>
                <a:schemeClr val="dk1"/>
              </a:buClr>
              <a:buSzPts val="1100"/>
              <a:buFont typeface="Arial"/>
              <a:buNone/>
            </a:pPr>
            <a:r>
              <a:rPr lang="zh-CN" sz="1600">
                <a:solidFill>
                  <a:schemeClr val="dk1"/>
                </a:solidFill>
                <a:latin typeface="Times New Roman"/>
                <a:ea typeface="Times New Roman"/>
                <a:cs typeface="Times New Roman"/>
                <a:sym typeface="Times New Roman"/>
              </a:rPr>
              <a:t>The most frequently used machine learning algorithms are linear or logistic regression, decision trees or random forest and Gradient Boosting Machines</a:t>
            </a:r>
            <a:endParaRPr sz="1800">
              <a:solidFill>
                <a:srgbClr val="262626"/>
              </a:solidFill>
              <a:latin typeface="Arial"/>
              <a:ea typeface="Arial"/>
              <a:cs typeface="Arial"/>
              <a:sym typeface="Arial"/>
            </a:endParaRPr>
          </a:p>
        </p:txBody>
      </p:sp>
      <p:sp>
        <p:nvSpPr>
          <p:cNvPr id="140" name="Google Shape;140;p4"/>
          <p:cNvSpPr txBox="1"/>
          <p:nvPr/>
        </p:nvSpPr>
        <p:spPr>
          <a:xfrm>
            <a:off x="7307735" y="4783495"/>
            <a:ext cx="4276200" cy="683400"/>
          </a:xfrm>
          <a:prstGeom prst="rect">
            <a:avLst/>
          </a:prstGeom>
          <a:noFill/>
          <a:ln>
            <a:noFill/>
          </a:ln>
        </p:spPr>
        <p:txBody>
          <a:bodyPr anchorCtr="0" anchor="t" bIns="45700" lIns="91425" spcFirstLastPara="1" rIns="91425" wrap="square" tIns="45700">
            <a:spAutoFit/>
          </a:bodyPr>
          <a:lstStyle/>
          <a:p>
            <a:pPr indent="0" lvl="0" marL="0" rtl="0" algn="l">
              <a:lnSpc>
                <a:spcPct val="140000"/>
              </a:lnSpc>
              <a:spcBef>
                <a:spcPts val="0"/>
              </a:spcBef>
              <a:spcAft>
                <a:spcPts val="0"/>
              </a:spcAft>
              <a:buClr>
                <a:schemeClr val="dk1"/>
              </a:buClr>
              <a:buSzPts val="1100"/>
              <a:buFont typeface="Arial"/>
              <a:buNone/>
            </a:pPr>
            <a:r>
              <a:rPr lang="zh-CN" sz="1600">
                <a:solidFill>
                  <a:schemeClr val="dk1"/>
                </a:solidFill>
                <a:latin typeface="Times New Roman"/>
                <a:ea typeface="Times New Roman"/>
                <a:cs typeface="Times New Roman"/>
                <a:sym typeface="Times New Roman"/>
              </a:rPr>
              <a:t>Matplotlib and Seaborn are the two most frequently used visualization libraries</a:t>
            </a:r>
            <a:endParaRPr sz="1800">
              <a:solidFill>
                <a:srgbClr val="262626"/>
              </a:solidFill>
              <a:latin typeface="Arial"/>
              <a:ea typeface="Arial"/>
              <a:cs typeface="Arial"/>
              <a:sym typeface="Arial"/>
            </a:endParaRPr>
          </a:p>
        </p:txBody>
      </p:sp>
      <p:pic>
        <p:nvPicPr>
          <p:cNvPr id="141" name="Google Shape;141;p4"/>
          <p:cNvPicPr preferRelativeResize="0"/>
          <p:nvPr/>
        </p:nvPicPr>
        <p:blipFill>
          <a:blip r:embed="rId4">
            <a:alphaModFix/>
          </a:blip>
          <a:stretch>
            <a:fillRect/>
          </a:stretch>
        </p:blipFill>
        <p:spPr>
          <a:xfrm>
            <a:off x="679525" y="1095080"/>
            <a:ext cx="5570186" cy="55674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5"/>
          <p:cNvSpPr txBox="1"/>
          <p:nvPr/>
        </p:nvSpPr>
        <p:spPr>
          <a:xfrm>
            <a:off x="1656715" y="570230"/>
            <a:ext cx="3369900" cy="507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zh-CN" sz="2700">
                <a:solidFill>
                  <a:srgbClr val="416AC2"/>
                </a:solidFill>
              </a:rPr>
              <a:t>MIE1624 Module</a:t>
            </a:r>
            <a:endParaRPr b="1" sz="900"/>
          </a:p>
        </p:txBody>
      </p:sp>
      <p:pic>
        <p:nvPicPr>
          <p:cNvPr descr="Timeline&#10;&#10;Description automatically generated" id="147" name="Google Shape;147;p5"/>
          <p:cNvPicPr preferRelativeResize="0"/>
          <p:nvPr/>
        </p:nvPicPr>
        <p:blipFill>
          <a:blip r:embed="rId4">
            <a:alphaModFix/>
          </a:blip>
          <a:stretch>
            <a:fillRect/>
          </a:stretch>
        </p:blipFill>
        <p:spPr>
          <a:xfrm>
            <a:off x="2150950" y="1189450"/>
            <a:ext cx="8264275" cy="5257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cxnSp>
        <p:nvCxnSpPr>
          <p:cNvPr id="152" name="Google Shape;152;g122c630533d_4_260"/>
          <p:cNvCxnSpPr/>
          <p:nvPr/>
        </p:nvCxnSpPr>
        <p:spPr>
          <a:xfrm rot="10800000">
            <a:off x="4927236" y="2434860"/>
            <a:ext cx="0" cy="2565900"/>
          </a:xfrm>
          <a:prstGeom prst="straightConnector1">
            <a:avLst/>
          </a:prstGeom>
          <a:noFill/>
          <a:ln cap="flat" cmpd="sng" w="12700">
            <a:solidFill>
              <a:srgbClr val="080808"/>
            </a:solidFill>
            <a:prstDash val="dash"/>
            <a:miter lim="800000"/>
            <a:headEnd len="sm" w="sm" type="none"/>
            <a:tailEnd len="sm" w="sm" type="none"/>
          </a:ln>
        </p:spPr>
      </p:cxnSp>
      <p:sp>
        <p:nvSpPr>
          <p:cNvPr id="153" name="Google Shape;153;g122c630533d_4_260"/>
          <p:cNvSpPr txBox="1"/>
          <p:nvPr/>
        </p:nvSpPr>
        <p:spPr>
          <a:xfrm>
            <a:off x="3106403" y="4385682"/>
            <a:ext cx="1203900" cy="323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2100">
                <a:solidFill>
                  <a:srgbClr val="595959"/>
                </a:solidFill>
                <a:latin typeface="Arial"/>
                <a:ea typeface="Arial"/>
                <a:cs typeface="Arial"/>
                <a:sym typeface="Arial"/>
              </a:rPr>
              <a:t>PART 0</a:t>
            </a:r>
            <a:r>
              <a:rPr lang="zh-CN" sz="2100">
                <a:solidFill>
                  <a:srgbClr val="595959"/>
                </a:solidFill>
              </a:rPr>
              <a:t>2</a:t>
            </a:r>
            <a:endParaRPr sz="1500"/>
          </a:p>
        </p:txBody>
      </p:sp>
      <p:sp>
        <p:nvSpPr>
          <p:cNvPr id="154" name="Google Shape;154;g122c630533d_4_260"/>
          <p:cNvSpPr/>
          <p:nvPr/>
        </p:nvSpPr>
        <p:spPr>
          <a:xfrm>
            <a:off x="2945851" y="2453624"/>
            <a:ext cx="1526700" cy="1526700"/>
          </a:xfrm>
          <a:prstGeom prst="ellipse">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80808"/>
              </a:solidFill>
              <a:latin typeface="Arial"/>
              <a:ea typeface="Arial"/>
              <a:cs typeface="Arial"/>
              <a:sym typeface="Arial"/>
            </a:endParaRPr>
          </a:p>
        </p:txBody>
      </p:sp>
      <p:sp>
        <p:nvSpPr>
          <p:cNvPr id="155" name="Google Shape;155;g122c630533d_4_260"/>
          <p:cNvSpPr txBox="1"/>
          <p:nvPr/>
        </p:nvSpPr>
        <p:spPr>
          <a:xfrm>
            <a:off x="3252784" y="2736654"/>
            <a:ext cx="1203900" cy="1031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zh-CN" sz="6700">
                <a:solidFill>
                  <a:schemeClr val="lt1"/>
                </a:solidFill>
                <a:latin typeface="Arial"/>
                <a:ea typeface="Arial"/>
                <a:cs typeface="Arial"/>
                <a:sym typeface="Arial"/>
              </a:rPr>
              <a:t>0</a:t>
            </a:r>
            <a:r>
              <a:rPr lang="zh-CN" sz="6700">
                <a:solidFill>
                  <a:schemeClr val="lt1"/>
                </a:solidFill>
              </a:rPr>
              <a:t>2</a:t>
            </a:r>
            <a:endParaRPr sz="1500"/>
          </a:p>
        </p:txBody>
      </p:sp>
      <p:sp>
        <p:nvSpPr>
          <p:cNvPr id="156" name="Google Shape;156;g122c630533d_4_260"/>
          <p:cNvSpPr txBox="1"/>
          <p:nvPr/>
        </p:nvSpPr>
        <p:spPr>
          <a:xfrm>
            <a:off x="5318200" y="2362067"/>
            <a:ext cx="62184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5500">
                <a:solidFill>
                  <a:srgbClr val="E5A83E"/>
                </a:solidFill>
              </a:rPr>
              <a:t>Program Curriculum Design</a:t>
            </a:r>
            <a:endParaRPr sz="5500">
              <a:solidFill>
                <a:srgbClr val="E5A83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122c630533d_4_313"/>
          <p:cNvSpPr/>
          <p:nvPr/>
        </p:nvSpPr>
        <p:spPr>
          <a:xfrm>
            <a:off x="1190308" y="2233935"/>
            <a:ext cx="2879700" cy="2879700"/>
          </a:xfrm>
          <a:prstGeom prst="ellipse">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3200">
                <a:solidFill>
                  <a:srgbClr val="FFFFFF"/>
                </a:solidFill>
              </a:rPr>
              <a:t>Sources</a:t>
            </a:r>
            <a:endParaRPr sz="1500"/>
          </a:p>
        </p:txBody>
      </p:sp>
      <p:sp>
        <p:nvSpPr>
          <p:cNvPr id="162" name="Google Shape;162;g122c630533d_4_313"/>
          <p:cNvSpPr/>
          <p:nvPr/>
        </p:nvSpPr>
        <p:spPr>
          <a:xfrm>
            <a:off x="469590" y="1514801"/>
            <a:ext cx="4320000" cy="4320000"/>
          </a:xfrm>
          <a:custGeom>
            <a:rect b="b" l="l" r="r" t="t"/>
            <a:pathLst>
              <a:path extrusionOk="0" h="4320000" w="4320000">
                <a:moveTo>
                  <a:pt x="2160000" y="0"/>
                </a:moveTo>
                <a:cubicBezTo>
                  <a:pt x="3352935" y="0"/>
                  <a:pt x="4320000" y="967065"/>
                  <a:pt x="4320000" y="2160000"/>
                </a:cubicBezTo>
                <a:cubicBezTo>
                  <a:pt x="4320000" y="3352935"/>
                  <a:pt x="3352935" y="4320000"/>
                  <a:pt x="2160000" y="4320000"/>
                </a:cubicBezTo>
                <a:lnTo>
                  <a:pt x="2160000" y="4190400"/>
                </a:lnTo>
                <a:cubicBezTo>
                  <a:pt x="3281359" y="4190400"/>
                  <a:pt x="4190400" y="3281359"/>
                  <a:pt x="4190400" y="2160000"/>
                </a:cubicBezTo>
                <a:cubicBezTo>
                  <a:pt x="4190400" y="1038641"/>
                  <a:pt x="3281359" y="129600"/>
                  <a:pt x="2160000" y="129600"/>
                </a:cubicBezTo>
                <a:lnTo>
                  <a:pt x="2160000" y="0"/>
                </a:lnTo>
                <a:close/>
              </a:path>
            </a:pathLst>
          </a:custGeom>
          <a:solidFill>
            <a:srgbClr val="F0CB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Arial"/>
              <a:ea typeface="Arial"/>
              <a:cs typeface="Arial"/>
              <a:sym typeface="Arial"/>
            </a:endParaRPr>
          </a:p>
        </p:txBody>
      </p:sp>
      <p:sp>
        <p:nvSpPr>
          <p:cNvPr id="163" name="Google Shape;163;g122c630533d_4_313"/>
          <p:cNvSpPr/>
          <p:nvPr/>
        </p:nvSpPr>
        <p:spPr>
          <a:xfrm>
            <a:off x="3523939" y="1697365"/>
            <a:ext cx="449700" cy="449700"/>
          </a:xfrm>
          <a:prstGeom prst="ellipse">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164" name="Google Shape;164;g122c630533d_4_313"/>
          <p:cNvSpPr/>
          <p:nvPr/>
        </p:nvSpPr>
        <p:spPr>
          <a:xfrm>
            <a:off x="4422457" y="2865757"/>
            <a:ext cx="450900" cy="449700"/>
          </a:xfrm>
          <a:prstGeom prst="ellipse">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165" name="Google Shape;165;g122c630533d_4_313"/>
          <p:cNvSpPr/>
          <p:nvPr/>
        </p:nvSpPr>
        <p:spPr>
          <a:xfrm>
            <a:off x="4422457" y="4032568"/>
            <a:ext cx="450900" cy="450900"/>
          </a:xfrm>
          <a:prstGeom prst="ellipse">
            <a:avLst/>
          </a:prstGeom>
          <a:solidFill>
            <a:srgbClr val="5B80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166" name="Google Shape;166;g122c630533d_4_313"/>
          <p:cNvSpPr/>
          <p:nvPr/>
        </p:nvSpPr>
        <p:spPr>
          <a:xfrm>
            <a:off x="3523939" y="5200968"/>
            <a:ext cx="449700" cy="449700"/>
          </a:xfrm>
          <a:prstGeom prst="ellipse">
            <a:avLst/>
          </a:prstGeom>
          <a:solidFill>
            <a:srgbClr val="F0CB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rgbClr val="FFFFFF"/>
              </a:solidFill>
              <a:latin typeface="Arial"/>
              <a:ea typeface="Arial"/>
              <a:cs typeface="Arial"/>
              <a:sym typeface="Arial"/>
            </a:endParaRPr>
          </a:p>
        </p:txBody>
      </p:sp>
      <p:sp>
        <p:nvSpPr>
          <p:cNvPr id="167" name="Google Shape;167;g122c630533d_4_313"/>
          <p:cNvSpPr/>
          <p:nvPr/>
        </p:nvSpPr>
        <p:spPr>
          <a:xfrm>
            <a:off x="5599119" y="1994293"/>
            <a:ext cx="539700" cy="539700"/>
          </a:xfrm>
          <a:prstGeom prst="roundRect">
            <a:avLst>
              <a:gd fmla="val 16667" name="adj"/>
            </a:avLst>
          </a:prstGeom>
          <a:solidFill>
            <a:srgbClr val="416A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rgbClr val="FFFFFF"/>
                </a:solidFill>
                <a:latin typeface="Arial"/>
                <a:ea typeface="Arial"/>
                <a:cs typeface="Arial"/>
                <a:sym typeface="Arial"/>
              </a:rPr>
              <a:t>1</a:t>
            </a:r>
            <a:endParaRPr sz="1500"/>
          </a:p>
        </p:txBody>
      </p:sp>
      <p:sp>
        <p:nvSpPr>
          <p:cNvPr id="168" name="Google Shape;168;g122c630533d_4_313"/>
          <p:cNvSpPr/>
          <p:nvPr/>
        </p:nvSpPr>
        <p:spPr>
          <a:xfrm>
            <a:off x="5599119" y="4921480"/>
            <a:ext cx="539700" cy="539700"/>
          </a:xfrm>
          <a:prstGeom prst="roundRect">
            <a:avLst>
              <a:gd fmla="val 16667" name="adj"/>
            </a:avLst>
          </a:prstGeom>
          <a:solidFill>
            <a:srgbClr val="5B80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rgbClr val="FFFFFF"/>
                </a:solidFill>
                <a:latin typeface="Arial"/>
                <a:ea typeface="Arial"/>
                <a:cs typeface="Arial"/>
                <a:sym typeface="Arial"/>
              </a:rPr>
              <a:t>3</a:t>
            </a:r>
            <a:endParaRPr sz="1500"/>
          </a:p>
        </p:txBody>
      </p:sp>
      <p:sp>
        <p:nvSpPr>
          <p:cNvPr id="169" name="Google Shape;169;g122c630533d_4_313"/>
          <p:cNvSpPr/>
          <p:nvPr/>
        </p:nvSpPr>
        <p:spPr>
          <a:xfrm>
            <a:off x="5599119" y="3404385"/>
            <a:ext cx="539700" cy="540900"/>
          </a:xfrm>
          <a:prstGeom prst="roundRect">
            <a:avLst>
              <a:gd fmla="val 16667" name="adj"/>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800">
                <a:solidFill>
                  <a:srgbClr val="FFFFFF"/>
                </a:solidFill>
                <a:latin typeface="Arial"/>
                <a:ea typeface="Arial"/>
                <a:cs typeface="Arial"/>
                <a:sym typeface="Arial"/>
              </a:rPr>
              <a:t>2</a:t>
            </a:r>
            <a:endParaRPr sz="1500"/>
          </a:p>
        </p:txBody>
      </p:sp>
      <p:sp>
        <p:nvSpPr>
          <p:cNvPr id="170" name="Google Shape;170;g122c630533d_4_313"/>
          <p:cNvSpPr txBox="1"/>
          <p:nvPr/>
        </p:nvSpPr>
        <p:spPr>
          <a:xfrm>
            <a:off x="6485890" y="2094895"/>
            <a:ext cx="4276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zh-CN" sz="1600">
                <a:solidFill>
                  <a:srgbClr val="2144A0"/>
                </a:solidFill>
              </a:rPr>
              <a:t>Web-scraped data from Indeed</a:t>
            </a:r>
            <a:endParaRPr sz="1300">
              <a:solidFill>
                <a:srgbClr val="262626"/>
              </a:solidFill>
              <a:latin typeface="Arial"/>
              <a:ea typeface="Arial"/>
              <a:cs typeface="Arial"/>
              <a:sym typeface="Arial"/>
            </a:endParaRPr>
          </a:p>
        </p:txBody>
      </p:sp>
      <p:sp>
        <p:nvSpPr>
          <p:cNvPr id="171" name="Google Shape;171;g122c630533d_4_313"/>
          <p:cNvSpPr txBox="1"/>
          <p:nvPr/>
        </p:nvSpPr>
        <p:spPr>
          <a:xfrm>
            <a:off x="6485890" y="3505595"/>
            <a:ext cx="4276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zh-CN" sz="1600">
                <a:solidFill>
                  <a:srgbClr val="E5A83E"/>
                </a:solidFill>
              </a:rPr>
              <a:t>Insights from Part 1</a:t>
            </a:r>
            <a:endParaRPr sz="1300">
              <a:solidFill>
                <a:srgbClr val="262626"/>
              </a:solidFill>
              <a:latin typeface="Arial"/>
              <a:ea typeface="Arial"/>
              <a:cs typeface="Arial"/>
              <a:sym typeface="Arial"/>
            </a:endParaRPr>
          </a:p>
        </p:txBody>
      </p:sp>
      <p:sp>
        <p:nvSpPr>
          <p:cNvPr id="172" name="Google Shape;172;g122c630533d_4_313"/>
          <p:cNvSpPr txBox="1"/>
          <p:nvPr/>
        </p:nvSpPr>
        <p:spPr>
          <a:xfrm>
            <a:off x="6485890" y="5022062"/>
            <a:ext cx="4276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zh-CN" sz="1600">
                <a:solidFill>
                  <a:srgbClr val="416AC2"/>
                </a:solidFill>
              </a:rPr>
              <a:t>Similar programs worldwide</a:t>
            </a:r>
            <a:endParaRPr sz="1300">
              <a:solidFill>
                <a:srgbClr val="26262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g122c630533d_4_373"/>
          <p:cNvSpPr txBox="1"/>
          <p:nvPr/>
        </p:nvSpPr>
        <p:spPr>
          <a:xfrm>
            <a:off x="1656715" y="570230"/>
            <a:ext cx="3369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zh-CN" sz="3200">
                <a:solidFill>
                  <a:srgbClr val="416AC2"/>
                </a:solidFill>
              </a:rPr>
              <a:t>Identified skills</a:t>
            </a:r>
            <a:endParaRPr sz="1500"/>
          </a:p>
        </p:txBody>
      </p:sp>
      <p:sp>
        <p:nvSpPr>
          <p:cNvPr id="178" name="Google Shape;178;g122c630533d_4_373"/>
          <p:cNvSpPr/>
          <p:nvPr/>
        </p:nvSpPr>
        <p:spPr>
          <a:xfrm>
            <a:off x="835555" y="1731298"/>
            <a:ext cx="3512700" cy="3704100"/>
          </a:xfrm>
          <a:prstGeom prst="downArrowCallout">
            <a:avLst>
              <a:gd fmla="val 25000" name="adj1"/>
              <a:gd fmla="val 6698" name="adj2"/>
              <a:gd fmla="val 4369" name="adj3"/>
              <a:gd fmla="val 97480" name="adj4"/>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cxnSp>
        <p:nvCxnSpPr>
          <p:cNvPr id="179" name="Google Shape;179;g122c630533d_4_373"/>
          <p:cNvCxnSpPr/>
          <p:nvPr/>
        </p:nvCxnSpPr>
        <p:spPr>
          <a:xfrm>
            <a:off x="1420631" y="6011525"/>
            <a:ext cx="9159600" cy="0"/>
          </a:xfrm>
          <a:prstGeom prst="straightConnector1">
            <a:avLst/>
          </a:prstGeom>
          <a:noFill/>
          <a:ln cap="flat" cmpd="sng" w="19050">
            <a:solidFill>
              <a:srgbClr val="416AC2"/>
            </a:solidFill>
            <a:prstDash val="solid"/>
            <a:miter lim="800000"/>
            <a:headEnd len="med" w="med" type="oval"/>
            <a:tailEnd len="med" w="med" type="oval"/>
          </a:ln>
        </p:spPr>
      </p:cxnSp>
      <p:cxnSp>
        <p:nvCxnSpPr>
          <p:cNvPr id="180" name="Google Shape;180;g122c630533d_4_373"/>
          <p:cNvCxnSpPr/>
          <p:nvPr/>
        </p:nvCxnSpPr>
        <p:spPr>
          <a:xfrm>
            <a:off x="2701777" y="5417018"/>
            <a:ext cx="0" cy="594300"/>
          </a:xfrm>
          <a:prstGeom prst="straightConnector1">
            <a:avLst/>
          </a:prstGeom>
          <a:noFill/>
          <a:ln cap="rnd" cmpd="sng" w="19050">
            <a:solidFill>
              <a:srgbClr val="E5A83E"/>
            </a:solidFill>
            <a:prstDash val="solid"/>
            <a:miter lim="800000"/>
            <a:headEnd len="med" w="med" type="oval"/>
            <a:tailEnd len="med" w="med" type="oval"/>
          </a:ln>
        </p:spPr>
      </p:cxnSp>
      <p:sp>
        <p:nvSpPr>
          <p:cNvPr id="181" name="Google Shape;181;g122c630533d_4_373"/>
          <p:cNvSpPr/>
          <p:nvPr/>
        </p:nvSpPr>
        <p:spPr>
          <a:xfrm>
            <a:off x="1506762" y="2155822"/>
            <a:ext cx="2390100" cy="6324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000">
                <a:solidFill>
                  <a:srgbClr val="2B3542"/>
                </a:solidFill>
              </a:rPr>
              <a:t>Coding &amp; Software</a:t>
            </a:r>
            <a:endParaRPr sz="1500"/>
          </a:p>
        </p:txBody>
      </p:sp>
      <p:sp>
        <p:nvSpPr>
          <p:cNvPr id="182" name="Google Shape;182;g122c630533d_4_373"/>
          <p:cNvSpPr txBox="1"/>
          <p:nvPr/>
        </p:nvSpPr>
        <p:spPr>
          <a:xfrm>
            <a:off x="945380" y="3202940"/>
            <a:ext cx="3293100" cy="1362300"/>
          </a:xfrm>
          <a:prstGeom prst="rect">
            <a:avLst/>
          </a:prstGeom>
          <a:noFill/>
          <a:ln>
            <a:noFill/>
          </a:ln>
        </p:spPr>
        <p:txBody>
          <a:bodyPr anchorCtr="0" anchor="t" bIns="45700" lIns="91425" spcFirstLastPara="1" rIns="91425" wrap="square" tIns="45700">
            <a:spAutoFit/>
          </a:bodyPr>
          <a:lstStyle/>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Python</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R</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Tableau</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a:t>
            </a:r>
            <a:endParaRPr sz="1500">
              <a:solidFill>
                <a:schemeClr val="lt1"/>
              </a:solidFill>
            </a:endParaRPr>
          </a:p>
        </p:txBody>
      </p:sp>
      <p:sp>
        <p:nvSpPr>
          <p:cNvPr id="183" name="Google Shape;183;g122c630533d_4_373"/>
          <p:cNvSpPr/>
          <p:nvPr/>
        </p:nvSpPr>
        <p:spPr>
          <a:xfrm>
            <a:off x="4458155" y="1731298"/>
            <a:ext cx="3512700" cy="3704100"/>
          </a:xfrm>
          <a:prstGeom prst="downArrowCallout">
            <a:avLst>
              <a:gd fmla="val 25000" name="adj1"/>
              <a:gd fmla="val 6698" name="adj2"/>
              <a:gd fmla="val 4369" name="adj3"/>
              <a:gd fmla="val 97480" name="adj4"/>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cxnSp>
        <p:nvCxnSpPr>
          <p:cNvPr id="184" name="Google Shape;184;g122c630533d_4_373"/>
          <p:cNvCxnSpPr/>
          <p:nvPr/>
        </p:nvCxnSpPr>
        <p:spPr>
          <a:xfrm>
            <a:off x="6214577" y="5417018"/>
            <a:ext cx="0" cy="594300"/>
          </a:xfrm>
          <a:prstGeom prst="straightConnector1">
            <a:avLst/>
          </a:prstGeom>
          <a:noFill/>
          <a:ln cap="rnd" cmpd="sng" w="19050">
            <a:solidFill>
              <a:srgbClr val="E5A83E"/>
            </a:solidFill>
            <a:prstDash val="solid"/>
            <a:miter lim="800000"/>
            <a:headEnd len="med" w="med" type="oval"/>
            <a:tailEnd len="med" w="med" type="oval"/>
          </a:ln>
        </p:spPr>
      </p:cxnSp>
      <p:sp>
        <p:nvSpPr>
          <p:cNvPr id="185" name="Google Shape;185;g122c630533d_4_373"/>
          <p:cNvSpPr/>
          <p:nvPr/>
        </p:nvSpPr>
        <p:spPr>
          <a:xfrm>
            <a:off x="5019562" y="2155822"/>
            <a:ext cx="2390100" cy="6324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000">
                <a:solidFill>
                  <a:srgbClr val="2B3542"/>
                </a:solidFill>
              </a:rPr>
              <a:t>Professional</a:t>
            </a:r>
            <a:endParaRPr sz="1500"/>
          </a:p>
        </p:txBody>
      </p:sp>
      <p:sp>
        <p:nvSpPr>
          <p:cNvPr id="186" name="Google Shape;186;g122c630533d_4_373"/>
          <p:cNvSpPr txBox="1"/>
          <p:nvPr/>
        </p:nvSpPr>
        <p:spPr>
          <a:xfrm>
            <a:off x="4567980" y="3202940"/>
            <a:ext cx="3293100" cy="1362300"/>
          </a:xfrm>
          <a:prstGeom prst="rect">
            <a:avLst/>
          </a:prstGeom>
          <a:noFill/>
          <a:ln>
            <a:noFill/>
          </a:ln>
        </p:spPr>
        <p:txBody>
          <a:bodyPr anchorCtr="0" anchor="t" bIns="45700" lIns="91425" spcFirstLastPara="1" rIns="91425" wrap="square" tIns="45700">
            <a:spAutoFit/>
          </a:bodyPr>
          <a:lstStyle/>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Data analysis</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Database management</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Data visualization</a:t>
            </a:r>
            <a:endParaRPr sz="1500">
              <a:solidFill>
                <a:schemeClr val="lt1"/>
              </a:solidFill>
            </a:endParaRPr>
          </a:p>
          <a:p>
            <a:pPr indent="-400050" lvl="0" marL="609600" marR="0" rtl="0" algn="l">
              <a:lnSpc>
                <a:spcPct val="150000"/>
              </a:lnSpc>
              <a:spcBef>
                <a:spcPts val="0"/>
              </a:spcBef>
              <a:spcAft>
                <a:spcPts val="0"/>
              </a:spcAft>
              <a:buClr>
                <a:schemeClr val="lt1"/>
              </a:buClr>
              <a:buSzPts val="1500"/>
              <a:buChar char="●"/>
            </a:pPr>
            <a:r>
              <a:rPr lang="zh-CN" sz="1500">
                <a:solidFill>
                  <a:schemeClr val="lt1"/>
                </a:solidFill>
              </a:rPr>
              <a:t>…</a:t>
            </a:r>
            <a:endParaRPr sz="1500">
              <a:solidFill>
                <a:schemeClr val="lt1"/>
              </a:solidFill>
            </a:endParaRPr>
          </a:p>
        </p:txBody>
      </p:sp>
      <p:sp>
        <p:nvSpPr>
          <p:cNvPr id="187" name="Google Shape;187;g122c630533d_4_373"/>
          <p:cNvSpPr/>
          <p:nvPr/>
        </p:nvSpPr>
        <p:spPr>
          <a:xfrm>
            <a:off x="8080755" y="1731298"/>
            <a:ext cx="3512700" cy="3704100"/>
          </a:xfrm>
          <a:prstGeom prst="downArrowCallout">
            <a:avLst>
              <a:gd fmla="val 25000" name="adj1"/>
              <a:gd fmla="val 6698" name="adj2"/>
              <a:gd fmla="val 4369" name="adj3"/>
              <a:gd fmla="val 97480" name="adj4"/>
            </a:avLst>
          </a:prstGeom>
          <a:solidFill>
            <a:srgbClr val="E5A8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Arial"/>
              <a:ea typeface="Arial"/>
              <a:cs typeface="Arial"/>
              <a:sym typeface="Arial"/>
            </a:endParaRPr>
          </a:p>
        </p:txBody>
      </p:sp>
      <p:cxnSp>
        <p:nvCxnSpPr>
          <p:cNvPr id="188" name="Google Shape;188;g122c630533d_4_373"/>
          <p:cNvCxnSpPr/>
          <p:nvPr/>
        </p:nvCxnSpPr>
        <p:spPr>
          <a:xfrm>
            <a:off x="9837177" y="5417018"/>
            <a:ext cx="0" cy="594300"/>
          </a:xfrm>
          <a:prstGeom prst="straightConnector1">
            <a:avLst/>
          </a:prstGeom>
          <a:noFill/>
          <a:ln cap="rnd" cmpd="sng" w="19050">
            <a:solidFill>
              <a:srgbClr val="E5A83E"/>
            </a:solidFill>
            <a:prstDash val="solid"/>
            <a:miter lim="800000"/>
            <a:headEnd len="med" w="med" type="oval"/>
            <a:tailEnd len="med" w="med" type="oval"/>
          </a:ln>
        </p:spPr>
      </p:cxnSp>
      <p:sp>
        <p:nvSpPr>
          <p:cNvPr id="189" name="Google Shape;189;g122c630533d_4_373"/>
          <p:cNvSpPr/>
          <p:nvPr/>
        </p:nvSpPr>
        <p:spPr>
          <a:xfrm>
            <a:off x="8642162" y="2155822"/>
            <a:ext cx="2390100" cy="6324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CN" sz="2000">
                <a:solidFill>
                  <a:srgbClr val="2B3542"/>
                </a:solidFill>
              </a:rPr>
              <a:t>Business-oriented</a:t>
            </a:r>
            <a:endParaRPr sz="1500"/>
          </a:p>
        </p:txBody>
      </p:sp>
      <p:sp>
        <p:nvSpPr>
          <p:cNvPr id="190" name="Google Shape;190;g122c630533d_4_373"/>
          <p:cNvSpPr txBox="1"/>
          <p:nvPr/>
        </p:nvSpPr>
        <p:spPr>
          <a:xfrm>
            <a:off x="8190580" y="3202940"/>
            <a:ext cx="3293100" cy="1362300"/>
          </a:xfrm>
          <a:prstGeom prst="rect">
            <a:avLst/>
          </a:prstGeom>
          <a:noFill/>
          <a:ln>
            <a:noFill/>
          </a:ln>
        </p:spPr>
        <p:txBody>
          <a:bodyPr anchorCtr="0" anchor="t" bIns="45700" lIns="91425" spcFirstLastPara="1" rIns="91425" wrap="square" tIns="45700">
            <a:spAutoFit/>
          </a:bodyPr>
          <a:lstStyle/>
          <a:p>
            <a:pPr indent="-400050" lvl="0" marL="609600" rtl="0" algn="l">
              <a:lnSpc>
                <a:spcPct val="150000"/>
              </a:lnSpc>
              <a:spcBef>
                <a:spcPts val="0"/>
              </a:spcBef>
              <a:spcAft>
                <a:spcPts val="0"/>
              </a:spcAft>
              <a:buClr>
                <a:schemeClr val="lt1"/>
              </a:buClr>
              <a:buSzPts val="1500"/>
              <a:buChar char="●"/>
            </a:pPr>
            <a:r>
              <a:rPr lang="zh-CN" sz="1500">
                <a:solidFill>
                  <a:schemeClr val="lt1"/>
                </a:solidFill>
              </a:rPr>
              <a:t>Communication</a:t>
            </a:r>
            <a:endParaRPr sz="1500">
              <a:solidFill>
                <a:schemeClr val="lt1"/>
              </a:solidFill>
            </a:endParaRPr>
          </a:p>
          <a:p>
            <a:pPr indent="-400050" lvl="0" marL="609600" rtl="0" algn="l">
              <a:lnSpc>
                <a:spcPct val="150000"/>
              </a:lnSpc>
              <a:spcBef>
                <a:spcPts val="0"/>
              </a:spcBef>
              <a:spcAft>
                <a:spcPts val="0"/>
              </a:spcAft>
              <a:buClr>
                <a:schemeClr val="lt1"/>
              </a:buClr>
              <a:buSzPts val="1500"/>
              <a:buChar char="●"/>
            </a:pPr>
            <a:r>
              <a:rPr lang="zh-CN" sz="1500">
                <a:solidFill>
                  <a:schemeClr val="lt1"/>
                </a:solidFill>
              </a:rPr>
              <a:t>Teamwork</a:t>
            </a:r>
            <a:endParaRPr sz="1500">
              <a:solidFill>
                <a:schemeClr val="lt1"/>
              </a:solidFill>
            </a:endParaRPr>
          </a:p>
          <a:p>
            <a:pPr indent="-400050" lvl="0" marL="609600" rtl="0" algn="l">
              <a:lnSpc>
                <a:spcPct val="150000"/>
              </a:lnSpc>
              <a:spcBef>
                <a:spcPts val="0"/>
              </a:spcBef>
              <a:spcAft>
                <a:spcPts val="0"/>
              </a:spcAft>
              <a:buClr>
                <a:schemeClr val="lt1"/>
              </a:buClr>
              <a:buSzPts val="1500"/>
              <a:buChar char="●"/>
            </a:pPr>
            <a:r>
              <a:rPr lang="zh-CN" sz="1500">
                <a:solidFill>
                  <a:schemeClr val="lt1"/>
                </a:solidFill>
              </a:rPr>
              <a:t>Leadership</a:t>
            </a:r>
            <a:endParaRPr sz="1500">
              <a:solidFill>
                <a:schemeClr val="lt1"/>
              </a:solidFill>
            </a:endParaRPr>
          </a:p>
          <a:p>
            <a:pPr indent="-400050" lvl="0" marL="609600" rtl="0" algn="l">
              <a:lnSpc>
                <a:spcPct val="150000"/>
              </a:lnSpc>
              <a:spcBef>
                <a:spcPts val="0"/>
              </a:spcBef>
              <a:spcAft>
                <a:spcPts val="0"/>
              </a:spcAft>
              <a:buClr>
                <a:schemeClr val="lt1"/>
              </a:buClr>
              <a:buSzPts val="1500"/>
              <a:buChar char="●"/>
            </a:pPr>
            <a:r>
              <a:rPr lang="zh-CN" sz="1500">
                <a:solidFill>
                  <a:schemeClr val="lt1"/>
                </a:solidFill>
              </a:rPr>
              <a:t>…</a:t>
            </a:r>
            <a:endParaRPr sz="1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2022-03-24T10:30:06Z</dcterms:created>
  <dc:creator>yuki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